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rgbClr val="FF0000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FF0000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FF0000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FF0000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FF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FF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FF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FF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FF000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403602"/>
    <a:srgbClr val="99FF66"/>
    <a:srgbClr val="0066FF"/>
    <a:srgbClr val="000099"/>
    <a:srgbClr val="FF0000"/>
    <a:srgbClr val="9900CC"/>
    <a:srgbClr val="008000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148" autoAdjust="0"/>
    <p:restoredTop sz="94046" autoAdjust="0"/>
  </p:normalViewPr>
  <p:slideViewPr>
    <p:cSldViewPr snapToGrid="0" showGuides="1">
      <p:cViewPr>
        <p:scale>
          <a:sx n="100" d="100"/>
          <a:sy n="100" d="100"/>
        </p:scale>
        <p:origin x="2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D2DAD-028D-424F-AD8A-2BF95EBF23B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BFC57-BA4E-4028-B665-ECD1D4B929C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BCDC1-AE26-4F15-8A35-BE2E7E1AC7A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F34EC-3B18-4D54-8F2B-284A50983CA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olo e  contenut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A729F-08FC-4651-8CE0-9C5B7387A14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AA61D-B614-4FC6-B5BB-CC28DF749F2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F4622-7C3B-4834-B94C-5ED7BC27ABB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2567B-B022-4623-8858-152E42B0B3C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9AA003-53F2-4A09-9B83-19A1C0876DC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9D385-5D9A-41C9-BDC5-36F12D458FE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D579F-5A22-4BF2-81D1-F1D674E384B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86D53-0BEE-48C2-932C-2FE4A636160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9F42B-407C-4150-AD31-6984BD1A438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A89B7D8-C44E-4494-8F67-FEF5E5A302C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Oval 9"/>
          <p:cNvSpPr>
            <a:spLocks noChangeArrowheads="1"/>
          </p:cNvSpPr>
          <p:nvPr/>
        </p:nvSpPr>
        <p:spPr bwMode="auto">
          <a:xfrm>
            <a:off x="5880100" y="658813"/>
            <a:ext cx="2552700" cy="2552700"/>
          </a:xfrm>
          <a:prstGeom prst="ellipse">
            <a:avLst/>
          </a:prstGeom>
          <a:noFill/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51" name="Freeform 10"/>
          <p:cNvSpPr>
            <a:spLocks noEditPoints="1"/>
          </p:cNvSpPr>
          <p:nvPr/>
        </p:nvSpPr>
        <p:spPr bwMode="auto">
          <a:xfrm>
            <a:off x="5661025" y="2497138"/>
            <a:ext cx="228600" cy="219075"/>
          </a:xfrm>
          <a:custGeom>
            <a:avLst/>
            <a:gdLst>
              <a:gd name="T0" fmla="*/ 12 w 24"/>
              <a:gd name="T1" fmla="*/ 0 h 23"/>
              <a:gd name="T2" fmla="*/ 15 w 24"/>
              <a:gd name="T3" fmla="*/ 9 h 23"/>
              <a:gd name="T4" fmla="*/ 24 w 24"/>
              <a:gd name="T5" fmla="*/ 9 h 23"/>
              <a:gd name="T6" fmla="*/ 17 w 24"/>
              <a:gd name="T7" fmla="*/ 14 h 23"/>
              <a:gd name="T8" fmla="*/ 20 w 24"/>
              <a:gd name="T9" fmla="*/ 23 h 23"/>
              <a:gd name="T10" fmla="*/ 12 w 24"/>
              <a:gd name="T11" fmla="*/ 18 h 23"/>
              <a:gd name="T12" fmla="*/ 5 w 24"/>
              <a:gd name="T13" fmla="*/ 23 h 23"/>
              <a:gd name="T14" fmla="*/ 8 w 24"/>
              <a:gd name="T15" fmla="*/ 14 h 23"/>
              <a:gd name="T16" fmla="*/ 0 w 24"/>
              <a:gd name="T17" fmla="*/ 9 h 23"/>
              <a:gd name="T18" fmla="*/ 10 w 24"/>
              <a:gd name="T19" fmla="*/ 9 h 23"/>
              <a:gd name="T20" fmla="*/ 12 w 24"/>
              <a:gd name="T21" fmla="*/ 0 h 23"/>
              <a:gd name="T22" fmla="*/ 11 w 24"/>
              <a:gd name="T23" fmla="*/ 5 h 2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4"/>
              <a:gd name="T37" fmla="*/ 0 h 23"/>
              <a:gd name="T38" fmla="*/ 24 w 24"/>
              <a:gd name="T39" fmla="*/ 23 h 2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4" h="23">
                <a:moveTo>
                  <a:pt x="12" y="0"/>
                </a:moveTo>
                <a:lnTo>
                  <a:pt x="15" y="9"/>
                </a:lnTo>
                <a:lnTo>
                  <a:pt x="24" y="9"/>
                </a:lnTo>
                <a:lnTo>
                  <a:pt x="17" y="14"/>
                </a:lnTo>
                <a:lnTo>
                  <a:pt x="20" y="23"/>
                </a:lnTo>
                <a:lnTo>
                  <a:pt x="12" y="18"/>
                </a:lnTo>
                <a:lnTo>
                  <a:pt x="5" y="23"/>
                </a:lnTo>
                <a:lnTo>
                  <a:pt x="8" y="14"/>
                </a:lnTo>
                <a:lnTo>
                  <a:pt x="0" y="9"/>
                </a:lnTo>
                <a:lnTo>
                  <a:pt x="10" y="9"/>
                </a:lnTo>
                <a:lnTo>
                  <a:pt x="12" y="0"/>
                </a:lnTo>
                <a:close/>
                <a:moveTo>
                  <a:pt x="11" y="5"/>
                </a:moveTo>
              </a:path>
            </a:pathLst>
          </a:cu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52" name="Freeform 11"/>
          <p:cNvSpPr>
            <a:spLocks noEditPoints="1"/>
          </p:cNvSpPr>
          <p:nvPr/>
        </p:nvSpPr>
        <p:spPr bwMode="auto">
          <a:xfrm>
            <a:off x="6718300" y="3297238"/>
            <a:ext cx="228600" cy="219075"/>
          </a:xfrm>
          <a:custGeom>
            <a:avLst/>
            <a:gdLst>
              <a:gd name="T0" fmla="*/ 12 w 24"/>
              <a:gd name="T1" fmla="*/ 0 h 23"/>
              <a:gd name="T2" fmla="*/ 14 w 24"/>
              <a:gd name="T3" fmla="*/ 9 h 23"/>
              <a:gd name="T4" fmla="*/ 24 w 24"/>
              <a:gd name="T5" fmla="*/ 9 h 23"/>
              <a:gd name="T6" fmla="*/ 16 w 24"/>
              <a:gd name="T7" fmla="*/ 14 h 23"/>
              <a:gd name="T8" fmla="*/ 19 w 24"/>
              <a:gd name="T9" fmla="*/ 23 h 23"/>
              <a:gd name="T10" fmla="*/ 12 w 24"/>
              <a:gd name="T11" fmla="*/ 17 h 23"/>
              <a:gd name="T12" fmla="*/ 4 w 24"/>
              <a:gd name="T13" fmla="*/ 23 h 23"/>
              <a:gd name="T14" fmla="*/ 7 w 24"/>
              <a:gd name="T15" fmla="*/ 14 h 23"/>
              <a:gd name="T16" fmla="*/ 0 w 24"/>
              <a:gd name="T17" fmla="*/ 9 h 23"/>
              <a:gd name="T18" fmla="*/ 9 w 24"/>
              <a:gd name="T19" fmla="*/ 9 h 23"/>
              <a:gd name="T20" fmla="*/ 12 w 24"/>
              <a:gd name="T21" fmla="*/ 0 h 23"/>
              <a:gd name="T22" fmla="*/ 10 w 24"/>
              <a:gd name="T23" fmla="*/ 4 h 2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4"/>
              <a:gd name="T37" fmla="*/ 0 h 23"/>
              <a:gd name="T38" fmla="*/ 24 w 24"/>
              <a:gd name="T39" fmla="*/ 23 h 2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4" h="23">
                <a:moveTo>
                  <a:pt x="12" y="0"/>
                </a:moveTo>
                <a:lnTo>
                  <a:pt x="14" y="9"/>
                </a:lnTo>
                <a:lnTo>
                  <a:pt x="24" y="9"/>
                </a:lnTo>
                <a:lnTo>
                  <a:pt x="16" y="14"/>
                </a:lnTo>
                <a:lnTo>
                  <a:pt x="19" y="23"/>
                </a:lnTo>
                <a:lnTo>
                  <a:pt x="12" y="17"/>
                </a:lnTo>
                <a:lnTo>
                  <a:pt x="4" y="23"/>
                </a:lnTo>
                <a:lnTo>
                  <a:pt x="7" y="14"/>
                </a:lnTo>
                <a:lnTo>
                  <a:pt x="0" y="9"/>
                </a:lnTo>
                <a:lnTo>
                  <a:pt x="9" y="9"/>
                </a:lnTo>
                <a:lnTo>
                  <a:pt x="12" y="0"/>
                </a:lnTo>
                <a:close/>
                <a:moveTo>
                  <a:pt x="10" y="4"/>
                </a:moveTo>
              </a:path>
            </a:pathLst>
          </a:cu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53" name="Freeform 12"/>
          <p:cNvSpPr>
            <a:spLocks/>
          </p:cNvSpPr>
          <p:nvPr/>
        </p:nvSpPr>
        <p:spPr bwMode="auto">
          <a:xfrm>
            <a:off x="5499100" y="2554288"/>
            <a:ext cx="533400" cy="152400"/>
          </a:xfrm>
          <a:custGeom>
            <a:avLst/>
            <a:gdLst>
              <a:gd name="T0" fmla="*/ 0 w 56"/>
              <a:gd name="T1" fmla="*/ 13 h 16"/>
              <a:gd name="T2" fmla="*/ 5 w 56"/>
              <a:gd name="T3" fmla="*/ 0 h 16"/>
              <a:gd name="T4" fmla="*/ 56 w 56"/>
              <a:gd name="T5" fmla="*/ 16 h 16"/>
              <a:gd name="T6" fmla="*/ 0 60000 65536"/>
              <a:gd name="T7" fmla="*/ 0 60000 65536"/>
              <a:gd name="T8" fmla="*/ 0 60000 65536"/>
              <a:gd name="T9" fmla="*/ 0 w 56"/>
              <a:gd name="T10" fmla="*/ 0 h 16"/>
              <a:gd name="T11" fmla="*/ 56 w 56"/>
              <a:gd name="T12" fmla="*/ 16 h 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" h="16">
                <a:moveTo>
                  <a:pt x="0" y="13"/>
                </a:moveTo>
                <a:lnTo>
                  <a:pt x="5" y="0"/>
                </a:lnTo>
                <a:lnTo>
                  <a:pt x="56" y="16"/>
                </a:lnTo>
              </a:path>
            </a:pathLst>
          </a:custGeom>
          <a:noFill/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54" name="Oval 13"/>
          <p:cNvSpPr>
            <a:spLocks noChangeArrowheads="1"/>
          </p:cNvSpPr>
          <p:nvPr/>
        </p:nvSpPr>
        <p:spPr bwMode="auto">
          <a:xfrm>
            <a:off x="6003925" y="2687638"/>
            <a:ext cx="47625" cy="47625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55" name="Oval 14"/>
          <p:cNvSpPr>
            <a:spLocks noChangeArrowheads="1"/>
          </p:cNvSpPr>
          <p:nvPr/>
        </p:nvSpPr>
        <p:spPr bwMode="auto">
          <a:xfrm>
            <a:off x="6061075" y="3849688"/>
            <a:ext cx="66675" cy="66675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56" name="Oval 15"/>
          <p:cNvSpPr>
            <a:spLocks noChangeArrowheads="1"/>
          </p:cNvSpPr>
          <p:nvPr/>
        </p:nvSpPr>
        <p:spPr bwMode="auto">
          <a:xfrm>
            <a:off x="7747000" y="3449638"/>
            <a:ext cx="85725" cy="95250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57" name="Oval 16"/>
          <p:cNvSpPr>
            <a:spLocks noChangeArrowheads="1"/>
          </p:cNvSpPr>
          <p:nvPr/>
        </p:nvSpPr>
        <p:spPr bwMode="auto">
          <a:xfrm>
            <a:off x="7061200" y="1506538"/>
            <a:ext cx="85725" cy="85725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58" name="Oval 17"/>
          <p:cNvSpPr>
            <a:spLocks noChangeArrowheads="1"/>
          </p:cNvSpPr>
          <p:nvPr/>
        </p:nvSpPr>
        <p:spPr bwMode="auto">
          <a:xfrm>
            <a:off x="6489700" y="3668713"/>
            <a:ext cx="85725" cy="85725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59" name="Oval 18"/>
          <p:cNvSpPr>
            <a:spLocks noChangeArrowheads="1"/>
          </p:cNvSpPr>
          <p:nvPr/>
        </p:nvSpPr>
        <p:spPr bwMode="auto">
          <a:xfrm>
            <a:off x="7737475" y="1354138"/>
            <a:ext cx="85725" cy="85725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60" name="Oval 19"/>
          <p:cNvSpPr>
            <a:spLocks noChangeArrowheads="1"/>
          </p:cNvSpPr>
          <p:nvPr/>
        </p:nvSpPr>
        <p:spPr bwMode="auto">
          <a:xfrm>
            <a:off x="6670675" y="1573213"/>
            <a:ext cx="76200" cy="76200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61" name="Oval 20"/>
          <p:cNvSpPr>
            <a:spLocks noChangeArrowheads="1"/>
          </p:cNvSpPr>
          <p:nvPr/>
        </p:nvSpPr>
        <p:spPr bwMode="auto">
          <a:xfrm>
            <a:off x="5641975" y="1335088"/>
            <a:ext cx="76200" cy="74612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62" name="Oval 21"/>
          <p:cNvSpPr>
            <a:spLocks noChangeArrowheads="1"/>
          </p:cNvSpPr>
          <p:nvPr/>
        </p:nvSpPr>
        <p:spPr bwMode="auto">
          <a:xfrm>
            <a:off x="7727950" y="1192213"/>
            <a:ext cx="76200" cy="76200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63" name="Oval 22"/>
          <p:cNvSpPr>
            <a:spLocks noChangeArrowheads="1"/>
          </p:cNvSpPr>
          <p:nvPr/>
        </p:nvSpPr>
        <p:spPr bwMode="auto">
          <a:xfrm>
            <a:off x="7747000" y="2049463"/>
            <a:ext cx="76200" cy="76200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64" name="Oval 23"/>
          <p:cNvSpPr>
            <a:spLocks noChangeArrowheads="1"/>
          </p:cNvSpPr>
          <p:nvPr/>
        </p:nvSpPr>
        <p:spPr bwMode="auto">
          <a:xfrm>
            <a:off x="7461250" y="1887538"/>
            <a:ext cx="66675" cy="66675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65" name="Oval 24"/>
          <p:cNvSpPr>
            <a:spLocks noChangeArrowheads="1"/>
          </p:cNvSpPr>
          <p:nvPr/>
        </p:nvSpPr>
        <p:spPr bwMode="auto">
          <a:xfrm>
            <a:off x="6384925" y="2535238"/>
            <a:ext cx="76200" cy="76200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66" name="Oval 25"/>
          <p:cNvSpPr>
            <a:spLocks noChangeArrowheads="1"/>
          </p:cNvSpPr>
          <p:nvPr/>
        </p:nvSpPr>
        <p:spPr bwMode="auto">
          <a:xfrm>
            <a:off x="6175375" y="2868613"/>
            <a:ext cx="66675" cy="66675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67" name="Oval 26"/>
          <p:cNvSpPr>
            <a:spLocks noChangeArrowheads="1"/>
          </p:cNvSpPr>
          <p:nvPr/>
        </p:nvSpPr>
        <p:spPr bwMode="auto">
          <a:xfrm>
            <a:off x="6556375" y="2449513"/>
            <a:ext cx="76200" cy="76200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68" name="Oval 27"/>
          <p:cNvSpPr>
            <a:spLocks noChangeArrowheads="1"/>
          </p:cNvSpPr>
          <p:nvPr/>
        </p:nvSpPr>
        <p:spPr bwMode="auto">
          <a:xfrm>
            <a:off x="5775325" y="2954338"/>
            <a:ext cx="76200" cy="76200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69" name="Oval 28"/>
          <p:cNvSpPr>
            <a:spLocks noChangeArrowheads="1"/>
          </p:cNvSpPr>
          <p:nvPr/>
        </p:nvSpPr>
        <p:spPr bwMode="auto">
          <a:xfrm>
            <a:off x="7404100" y="2982913"/>
            <a:ext cx="76200" cy="66675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70" name="Oval 29"/>
          <p:cNvSpPr>
            <a:spLocks noChangeArrowheads="1"/>
          </p:cNvSpPr>
          <p:nvPr/>
        </p:nvSpPr>
        <p:spPr bwMode="auto">
          <a:xfrm>
            <a:off x="8194675" y="3668713"/>
            <a:ext cx="76200" cy="76200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71" name="Oval 30"/>
          <p:cNvSpPr>
            <a:spLocks noChangeArrowheads="1"/>
          </p:cNvSpPr>
          <p:nvPr/>
        </p:nvSpPr>
        <p:spPr bwMode="auto">
          <a:xfrm>
            <a:off x="8042275" y="3259138"/>
            <a:ext cx="66675" cy="76200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72" name="Oval 31"/>
          <p:cNvSpPr>
            <a:spLocks noChangeArrowheads="1"/>
          </p:cNvSpPr>
          <p:nvPr/>
        </p:nvSpPr>
        <p:spPr bwMode="auto">
          <a:xfrm>
            <a:off x="8099425" y="2773363"/>
            <a:ext cx="76200" cy="76200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73" name="Oval 32"/>
          <p:cNvSpPr>
            <a:spLocks noChangeArrowheads="1"/>
          </p:cNvSpPr>
          <p:nvPr/>
        </p:nvSpPr>
        <p:spPr bwMode="auto">
          <a:xfrm>
            <a:off x="7099300" y="4040188"/>
            <a:ext cx="76200" cy="76200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74" name="Oval 33"/>
          <p:cNvSpPr>
            <a:spLocks noChangeArrowheads="1"/>
          </p:cNvSpPr>
          <p:nvPr/>
        </p:nvSpPr>
        <p:spPr bwMode="auto">
          <a:xfrm>
            <a:off x="7442200" y="4068763"/>
            <a:ext cx="76200" cy="76200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75" name="Oval 34"/>
          <p:cNvSpPr>
            <a:spLocks noChangeArrowheads="1"/>
          </p:cNvSpPr>
          <p:nvPr/>
        </p:nvSpPr>
        <p:spPr bwMode="auto">
          <a:xfrm>
            <a:off x="7185025" y="2697163"/>
            <a:ext cx="73025" cy="66675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76" name="Oval 35"/>
          <p:cNvSpPr>
            <a:spLocks noChangeArrowheads="1"/>
          </p:cNvSpPr>
          <p:nvPr/>
        </p:nvSpPr>
        <p:spPr bwMode="auto">
          <a:xfrm>
            <a:off x="7413625" y="2611438"/>
            <a:ext cx="76200" cy="76200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77" name="Oval 36"/>
          <p:cNvSpPr>
            <a:spLocks noChangeArrowheads="1"/>
          </p:cNvSpPr>
          <p:nvPr/>
        </p:nvSpPr>
        <p:spPr bwMode="auto">
          <a:xfrm>
            <a:off x="7213600" y="2563813"/>
            <a:ext cx="80963" cy="76200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78" name="Oval 37"/>
          <p:cNvSpPr>
            <a:spLocks noChangeArrowheads="1"/>
          </p:cNvSpPr>
          <p:nvPr/>
        </p:nvSpPr>
        <p:spPr bwMode="auto">
          <a:xfrm>
            <a:off x="6745288" y="1803400"/>
            <a:ext cx="66675" cy="66675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79" name="Oval 38"/>
          <p:cNvSpPr>
            <a:spLocks noChangeArrowheads="1"/>
          </p:cNvSpPr>
          <p:nvPr/>
        </p:nvSpPr>
        <p:spPr bwMode="auto">
          <a:xfrm>
            <a:off x="5546725" y="1458913"/>
            <a:ext cx="57150" cy="57150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80" name="Oval 39"/>
          <p:cNvSpPr>
            <a:spLocks noChangeArrowheads="1"/>
          </p:cNvSpPr>
          <p:nvPr/>
        </p:nvSpPr>
        <p:spPr bwMode="auto">
          <a:xfrm>
            <a:off x="7280275" y="1030288"/>
            <a:ext cx="57150" cy="57150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81" name="Oval 40"/>
          <p:cNvSpPr>
            <a:spLocks noChangeArrowheads="1"/>
          </p:cNvSpPr>
          <p:nvPr/>
        </p:nvSpPr>
        <p:spPr bwMode="auto">
          <a:xfrm>
            <a:off x="7137400" y="811213"/>
            <a:ext cx="57150" cy="57150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82" name="Oval 41"/>
          <p:cNvSpPr>
            <a:spLocks noChangeArrowheads="1"/>
          </p:cNvSpPr>
          <p:nvPr/>
        </p:nvSpPr>
        <p:spPr bwMode="auto">
          <a:xfrm>
            <a:off x="7489825" y="1173163"/>
            <a:ext cx="57150" cy="57150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83" name="Oval 42"/>
          <p:cNvSpPr>
            <a:spLocks noChangeArrowheads="1"/>
          </p:cNvSpPr>
          <p:nvPr/>
        </p:nvSpPr>
        <p:spPr bwMode="auto">
          <a:xfrm>
            <a:off x="7499350" y="1344613"/>
            <a:ext cx="47625" cy="47625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84" name="Oval 43"/>
          <p:cNvSpPr>
            <a:spLocks noChangeArrowheads="1"/>
          </p:cNvSpPr>
          <p:nvPr/>
        </p:nvSpPr>
        <p:spPr bwMode="auto">
          <a:xfrm>
            <a:off x="6070600" y="1649413"/>
            <a:ext cx="76200" cy="76200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85" name="Oval 44"/>
          <p:cNvSpPr>
            <a:spLocks noChangeArrowheads="1"/>
          </p:cNvSpPr>
          <p:nvPr/>
        </p:nvSpPr>
        <p:spPr bwMode="auto">
          <a:xfrm>
            <a:off x="6346825" y="1277938"/>
            <a:ext cx="76200" cy="66675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86" name="Oval 45"/>
          <p:cNvSpPr>
            <a:spLocks noChangeArrowheads="1"/>
          </p:cNvSpPr>
          <p:nvPr/>
        </p:nvSpPr>
        <p:spPr bwMode="auto">
          <a:xfrm>
            <a:off x="6432550" y="677863"/>
            <a:ext cx="76200" cy="76200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87" name="Oval 46"/>
          <p:cNvSpPr>
            <a:spLocks noChangeArrowheads="1"/>
          </p:cNvSpPr>
          <p:nvPr/>
        </p:nvSpPr>
        <p:spPr bwMode="auto">
          <a:xfrm>
            <a:off x="5889625" y="1096963"/>
            <a:ext cx="76200" cy="76200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88" name="Oval 48"/>
          <p:cNvSpPr>
            <a:spLocks noChangeArrowheads="1"/>
          </p:cNvSpPr>
          <p:nvPr/>
        </p:nvSpPr>
        <p:spPr bwMode="auto">
          <a:xfrm>
            <a:off x="8232775" y="458788"/>
            <a:ext cx="85725" cy="85725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89" name="Line 49"/>
          <p:cNvSpPr>
            <a:spLocks noChangeShapeType="1"/>
          </p:cNvSpPr>
          <p:nvPr/>
        </p:nvSpPr>
        <p:spPr bwMode="auto">
          <a:xfrm flipH="1">
            <a:off x="5327650" y="1887538"/>
            <a:ext cx="1838325" cy="0"/>
          </a:xfrm>
          <a:prstGeom prst="line">
            <a:avLst/>
          </a:prstGeom>
          <a:noFill/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90" name="Line 50"/>
          <p:cNvSpPr>
            <a:spLocks noChangeShapeType="1"/>
          </p:cNvSpPr>
          <p:nvPr/>
        </p:nvSpPr>
        <p:spPr bwMode="auto">
          <a:xfrm flipV="1">
            <a:off x="5527675" y="1849438"/>
            <a:ext cx="0" cy="66675"/>
          </a:xfrm>
          <a:prstGeom prst="line">
            <a:avLst/>
          </a:prstGeom>
          <a:noFill/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91" name="Line 51"/>
          <p:cNvSpPr>
            <a:spLocks noChangeShapeType="1"/>
          </p:cNvSpPr>
          <p:nvPr/>
        </p:nvSpPr>
        <p:spPr bwMode="auto">
          <a:xfrm flipV="1">
            <a:off x="5794375" y="1849438"/>
            <a:ext cx="0" cy="66675"/>
          </a:xfrm>
          <a:prstGeom prst="line">
            <a:avLst/>
          </a:prstGeom>
          <a:noFill/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92" name="Line 52"/>
          <p:cNvSpPr>
            <a:spLocks noChangeShapeType="1"/>
          </p:cNvSpPr>
          <p:nvPr/>
        </p:nvSpPr>
        <p:spPr bwMode="auto">
          <a:xfrm flipV="1">
            <a:off x="6061075" y="1849438"/>
            <a:ext cx="0" cy="66675"/>
          </a:xfrm>
          <a:prstGeom prst="line">
            <a:avLst/>
          </a:prstGeom>
          <a:noFill/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93" name="Line 53"/>
          <p:cNvSpPr>
            <a:spLocks noChangeShapeType="1"/>
          </p:cNvSpPr>
          <p:nvPr/>
        </p:nvSpPr>
        <p:spPr bwMode="auto">
          <a:xfrm flipV="1">
            <a:off x="6337300" y="1849438"/>
            <a:ext cx="0" cy="66675"/>
          </a:xfrm>
          <a:prstGeom prst="line">
            <a:avLst/>
          </a:prstGeom>
          <a:noFill/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94" name="Line 54"/>
          <p:cNvSpPr>
            <a:spLocks noChangeShapeType="1"/>
          </p:cNvSpPr>
          <p:nvPr/>
        </p:nvSpPr>
        <p:spPr bwMode="auto">
          <a:xfrm flipV="1">
            <a:off x="6613525" y="1849438"/>
            <a:ext cx="0" cy="66675"/>
          </a:xfrm>
          <a:prstGeom prst="line">
            <a:avLst/>
          </a:prstGeom>
          <a:noFill/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95" name="Line 55"/>
          <p:cNvSpPr>
            <a:spLocks noChangeShapeType="1"/>
          </p:cNvSpPr>
          <p:nvPr/>
        </p:nvSpPr>
        <p:spPr bwMode="auto">
          <a:xfrm flipV="1">
            <a:off x="6880225" y="1849438"/>
            <a:ext cx="0" cy="66675"/>
          </a:xfrm>
          <a:prstGeom prst="line">
            <a:avLst/>
          </a:prstGeom>
          <a:noFill/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96" name="Line 56"/>
          <p:cNvSpPr>
            <a:spLocks noChangeShapeType="1"/>
          </p:cNvSpPr>
          <p:nvPr/>
        </p:nvSpPr>
        <p:spPr bwMode="auto">
          <a:xfrm flipV="1">
            <a:off x="7165975" y="1849438"/>
            <a:ext cx="0" cy="66675"/>
          </a:xfrm>
          <a:prstGeom prst="line">
            <a:avLst/>
          </a:prstGeom>
          <a:noFill/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97" name="Rectangle 57"/>
          <p:cNvSpPr>
            <a:spLocks noChangeArrowheads="1"/>
          </p:cNvSpPr>
          <p:nvPr/>
        </p:nvSpPr>
        <p:spPr bwMode="auto">
          <a:xfrm>
            <a:off x="7242175" y="2354263"/>
            <a:ext cx="698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100">
                <a:latin typeface="GreekS" pitchFamily="2" charset="0"/>
              </a:rPr>
              <a:t>x</a:t>
            </a:r>
            <a:endParaRPr lang="it-IT"/>
          </a:p>
        </p:txBody>
      </p:sp>
      <p:sp>
        <p:nvSpPr>
          <p:cNvPr id="27698" name="Rectangle 58"/>
          <p:cNvSpPr>
            <a:spLocks noChangeArrowheads="1"/>
          </p:cNvSpPr>
          <p:nvPr/>
        </p:nvSpPr>
        <p:spPr bwMode="auto">
          <a:xfrm>
            <a:off x="5605463" y="1595438"/>
            <a:ext cx="69850" cy="168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100">
                <a:latin typeface="GreekC" pitchFamily="2" charset="0"/>
              </a:rPr>
              <a:t>z</a:t>
            </a:r>
          </a:p>
        </p:txBody>
      </p:sp>
      <p:sp>
        <p:nvSpPr>
          <p:cNvPr id="27699" name="Rectangle 59"/>
          <p:cNvSpPr>
            <a:spLocks noChangeArrowheads="1"/>
          </p:cNvSpPr>
          <p:nvPr/>
        </p:nvSpPr>
        <p:spPr bwMode="auto">
          <a:xfrm>
            <a:off x="7727950" y="2135188"/>
            <a:ext cx="10953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100">
                <a:latin typeface="GreekC" pitchFamily="2" charset="0"/>
              </a:rPr>
              <a:t>Q</a:t>
            </a:r>
            <a:endParaRPr lang="it-IT"/>
          </a:p>
        </p:txBody>
      </p:sp>
      <p:sp>
        <p:nvSpPr>
          <p:cNvPr id="27700" name="Rectangle 60"/>
          <p:cNvSpPr>
            <a:spLocks noChangeArrowheads="1"/>
          </p:cNvSpPr>
          <p:nvPr/>
        </p:nvSpPr>
        <p:spPr bwMode="auto">
          <a:xfrm>
            <a:off x="6442075" y="2573338"/>
            <a:ext cx="317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100">
                <a:latin typeface="GreekC" pitchFamily="2" charset="0"/>
              </a:rPr>
              <a:t>i</a:t>
            </a:r>
            <a:endParaRPr lang="it-IT"/>
          </a:p>
        </p:txBody>
      </p:sp>
      <p:sp>
        <p:nvSpPr>
          <p:cNvPr id="27701" name="Rectangle 61"/>
          <p:cNvSpPr>
            <a:spLocks noChangeArrowheads="1"/>
          </p:cNvSpPr>
          <p:nvPr/>
        </p:nvSpPr>
        <p:spPr bwMode="auto">
          <a:xfrm>
            <a:off x="5861050" y="900113"/>
            <a:ext cx="317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100">
                <a:latin typeface="GreekC" pitchFamily="2" charset="0"/>
              </a:rPr>
              <a:t>i</a:t>
            </a:r>
            <a:endParaRPr lang="it-IT"/>
          </a:p>
        </p:txBody>
      </p:sp>
      <p:sp>
        <p:nvSpPr>
          <p:cNvPr id="27702" name="Rectangle 62"/>
          <p:cNvSpPr>
            <a:spLocks noChangeArrowheads="1"/>
          </p:cNvSpPr>
          <p:nvPr/>
        </p:nvSpPr>
        <p:spPr bwMode="auto">
          <a:xfrm>
            <a:off x="7180263" y="982663"/>
            <a:ext cx="77787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100">
                <a:latin typeface="GreekC" pitchFamily="2" charset="0"/>
              </a:rPr>
              <a:t>e</a:t>
            </a:r>
            <a:endParaRPr lang="it-IT"/>
          </a:p>
        </p:txBody>
      </p:sp>
      <p:sp>
        <p:nvSpPr>
          <p:cNvPr id="27703" name="Rectangle 63"/>
          <p:cNvSpPr>
            <a:spLocks noChangeArrowheads="1"/>
          </p:cNvSpPr>
          <p:nvPr/>
        </p:nvSpPr>
        <p:spPr bwMode="auto">
          <a:xfrm>
            <a:off x="5413375" y="1420813"/>
            <a:ext cx="77788" cy="168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100">
                <a:latin typeface="GreekC" pitchFamily="2" charset="0"/>
              </a:rPr>
              <a:t>e</a:t>
            </a:r>
          </a:p>
        </p:txBody>
      </p:sp>
      <p:sp>
        <p:nvSpPr>
          <p:cNvPr id="27704" name="Rectangle 64"/>
          <p:cNvSpPr>
            <a:spLocks noChangeArrowheads="1"/>
          </p:cNvSpPr>
          <p:nvPr/>
        </p:nvSpPr>
        <p:spPr bwMode="auto">
          <a:xfrm>
            <a:off x="6556375" y="1573213"/>
            <a:ext cx="777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100">
                <a:latin typeface="GreekC" pitchFamily="2" charset="0"/>
              </a:rPr>
              <a:t>e</a:t>
            </a:r>
            <a:endParaRPr lang="it-IT"/>
          </a:p>
        </p:txBody>
      </p:sp>
      <p:sp>
        <p:nvSpPr>
          <p:cNvPr id="27705" name="Rectangle 65"/>
          <p:cNvSpPr>
            <a:spLocks noChangeArrowheads="1"/>
          </p:cNvSpPr>
          <p:nvPr/>
        </p:nvSpPr>
        <p:spPr bwMode="auto">
          <a:xfrm>
            <a:off x="5632450" y="1166813"/>
            <a:ext cx="77788" cy="168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100">
                <a:latin typeface="GreekC" pitchFamily="2" charset="0"/>
              </a:rPr>
              <a:t>d</a:t>
            </a:r>
          </a:p>
        </p:txBody>
      </p:sp>
      <p:sp>
        <p:nvSpPr>
          <p:cNvPr id="27706" name="Rectangle 66"/>
          <p:cNvSpPr>
            <a:spLocks noChangeArrowheads="1"/>
          </p:cNvSpPr>
          <p:nvPr/>
        </p:nvSpPr>
        <p:spPr bwMode="auto">
          <a:xfrm>
            <a:off x="7026275" y="801688"/>
            <a:ext cx="777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100">
                <a:latin typeface="GreekC" pitchFamily="2" charset="0"/>
              </a:rPr>
              <a:t>d</a:t>
            </a:r>
            <a:endParaRPr lang="it-IT"/>
          </a:p>
        </p:txBody>
      </p:sp>
      <p:sp>
        <p:nvSpPr>
          <p:cNvPr id="27707" name="Rectangle 67"/>
          <p:cNvSpPr>
            <a:spLocks noChangeArrowheads="1"/>
          </p:cNvSpPr>
          <p:nvPr/>
        </p:nvSpPr>
        <p:spPr bwMode="auto">
          <a:xfrm>
            <a:off x="6156325" y="1620838"/>
            <a:ext cx="77788" cy="168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100">
                <a:latin typeface="GreekC" pitchFamily="2" charset="0"/>
              </a:rPr>
              <a:t>a</a:t>
            </a:r>
          </a:p>
        </p:txBody>
      </p:sp>
      <p:sp>
        <p:nvSpPr>
          <p:cNvPr id="27708" name="Rectangle 68"/>
          <p:cNvSpPr>
            <a:spLocks noChangeArrowheads="1"/>
          </p:cNvSpPr>
          <p:nvPr/>
        </p:nvSpPr>
        <p:spPr bwMode="auto">
          <a:xfrm>
            <a:off x="6643688" y="3195638"/>
            <a:ext cx="77787" cy="168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100">
                <a:latin typeface="GreekC" pitchFamily="2" charset="0"/>
              </a:rPr>
              <a:t>a</a:t>
            </a:r>
          </a:p>
        </p:txBody>
      </p:sp>
      <p:grpSp>
        <p:nvGrpSpPr>
          <p:cNvPr id="27709" name="Group 144"/>
          <p:cNvGrpSpPr>
            <a:grpSpLocks/>
          </p:cNvGrpSpPr>
          <p:nvPr/>
        </p:nvGrpSpPr>
        <p:grpSpPr bwMode="auto">
          <a:xfrm>
            <a:off x="5441950" y="1938338"/>
            <a:ext cx="168275" cy="198437"/>
            <a:chOff x="2010" y="1761"/>
            <a:chExt cx="106" cy="125"/>
          </a:xfrm>
        </p:grpSpPr>
        <p:sp>
          <p:nvSpPr>
            <p:cNvPr id="27834" name="Rectangle 69"/>
            <p:cNvSpPr>
              <a:spLocks noChangeArrowheads="1"/>
            </p:cNvSpPr>
            <p:nvPr/>
          </p:nvSpPr>
          <p:spPr bwMode="auto">
            <a:xfrm rot="5400000">
              <a:off x="2038" y="1733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100"/>
                <a:t>6</a:t>
              </a:r>
              <a:endParaRPr lang="it-IT"/>
            </a:p>
          </p:txBody>
        </p:sp>
        <p:sp>
          <p:nvSpPr>
            <p:cNvPr id="27835" name="Rectangle 70"/>
            <p:cNvSpPr>
              <a:spLocks noChangeArrowheads="1"/>
            </p:cNvSpPr>
            <p:nvPr/>
          </p:nvSpPr>
          <p:spPr bwMode="auto">
            <a:xfrm rot="5400000">
              <a:off x="2038" y="178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100"/>
                <a:t>0</a:t>
              </a:r>
              <a:endParaRPr lang="it-IT"/>
            </a:p>
          </p:txBody>
        </p:sp>
        <p:sp>
          <p:nvSpPr>
            <p:cNvPr id="27836" name="Rectangle 71"/>
            <p:cNvSpPr>
              <a:spLocks noChangeArrowheads="1"/>
            </p:cNvSpPr>
            <p:nvPr/>
          </p:nvSpPr>
          <p:spPr bwMode="auto">
            <a:xfrm rot="5400000">
              <a:off x="2045" y="1816"/>
              <a:ext cx="35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100"/>
                <a:t>°</a:t>
              </a:r>
              <a:endParaRPr lang="it-IT"/>
            </a:p>
          </p:txBody>
        </p:sp>
      </p:grpSp>
      <p:grpSp>
        <p:nvGrpSpPr>
          <p:cNvPr id="27710" name="Group 145"/>
          <p:cNvGrpSpPr>
            <a:grpSpLocks/>
          </p:cNvGrpSpPr>
          <p:nvPr/>
        </p:nvGrpSpPr>
        <p:grpSpPr bwMode="auto">
          <a:xfrm>
            <a:off x="5981700" y="1922463"/>
            <a:ext cx="177800" cy="198437"/>
            <a:chOff x="2352" y="1753"/>
            <a:chExt cx="112" cy="125"/>
          </a:xfrm>
        </p:grpSpPr>
        <p:sp>
          <p:nvSpPr>
            <p:cNvPr id="27831" name="Rectangle 72"/>
            <p:cNvSpPr>
              <a:spLocks noChangeArrowheads="1"/>
            </p:cNvSpPr>
            <p:nvPr/>
          </p:nvSpPr>
          <p:spPr bwMode="auto">
            <a:xfrm rot="5280000">
              <a:off x="2380" y="1725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100"/>
                <a:t>7</a:t>
              </a:r>
              <a:endParaRPr lang="it-IT"/>
            </a:p>
          </p:txBody>
        </p:sp>
        <p:sp>
          <p:nvSpPr>
            <p:cNvPr id="27832" name="Rectangle 73"/>
            <p:cNvSpPr>
              <a:spLocks noChangeArrowheads="1"/>
            </p:cNvSpPr>
            <p:nvPr/>
          </p:nvSpPr>
          <p:spPr bwMode="auto">
            <a:xfrm rot="5280000">
              <a:off x="2380" y="1773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100"/>
                <a:t>0</a:t>
              </a:r>
              <a:endParaRPr lang="it-IT"/>
            </a:p>
          </p:txBody>
        </p:sp>
        <p:sp>
          <p:nvSpPr>
            <p:cNvPr id="27833" name="Rectangle 74"/>
            <p:cNvSpPr>
              <a:spLocks noChangeArrowheads="1"/>
            </p:cNvSpPr>
            <p:nvPr/>
          </p:nvSpPr>
          <p:spPr bwMode="auto">
            <a:xfrm rot="5280000">
              <a:off x="2393" y="1808"/>
              <a:ext cx="35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100"/>
                <a:t>°</a:t>
              </a:r>
              <a:endParaRPr lang="it-IT"/>
            </a:p>
          </p:txBody>
        </p:sp>
      </p:grpSp>
      <p:grpSp>
        <p:nvGrpSpPr>
          <p:cNvPr id="27711" name="Group 146"/>
          <p:cNvGrpSpPr>
            <a:grpSpLocks/>
          </p:cNvGrpSpPr>
          <p:nvPr/>
        </p:nvGrpSpPr>
        <p:grpSpPr bwMode="auto">
          <a:xfrm>
            <a:off x="6530975" y="1938338"/>
            <a:ext cx="168275" cy="198437"/>
            <a:chOff x="2676" y="1759"/>
            <a:chExt cx="106" cy="125"/>
          </a:xfrm>
        </p:grpSpPr>
        <p:sp>
          <p:nvSpPr>
            <p:cNvPr id="27828" name="Rectangle 75"/>
            <p:cNvSpPr>
              <a:spLocks noChangeArrowheads="1"/>
            </p:cNvSpPr>
            <p:nvPr/>
          </p:nvSpPr>
          <p:spPr bwMode="auto">
            <a:xfrm rot="5280000">
              <a:off x="2704" y="173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100"/>
                <a:t>8</a:t>
              </a:r>
              <a:endParaRPr lang="it-IT"/>
            </a:p>
          </p:txBody>
        </p:sp>
        <p:sp>
          <p:nvSpPr>
            <p:cNvPr id="27829" name="Rectangle 76"/>
            <p:cNvSpPr>
              <a:spLocks noChangeArrowheads="1"/>
            </p:cNvSpPr>
            <p:nvPr/>
          </p:nvSpPr>
          <p:spPr bwMode="auto">
            <a:xfrm rot="5280000">
              <a:off x="2704" y="1779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100"/>
                <a:t>0</a:t>
              </a:r>
              <a:endParaRPr lang="it-IT"/>
            </a:p>
          </p:txBody>
        </p:sp>
        <p:sp>
          <p:nvSpPr>
            <p:cNvPr id="27830" name="Rectangle 77"/>
            <p:cNvSpPr>
              <a:spLocks noChangeArrowheads="1"/>
            </p:cNvSpPr>
            <p:nvPr/>
          </p:nvSpPr>
          <p:spPr bwMode="auto">
            <a:xfrm rot="5280000">
              <a:off x="2711" y="1814"/>
              <a:ext cx="35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1100"/>
                <a:t>°</a:t>
              </a:r>
              <a:endParaRPr lang="it-IT"/>
            </a:p>
          </p:txBody>
        </p:sp>
      </p:grpSp>
      <p:sp>
        <p:nvSpPr>
          <p:cNvPr id="27712" name="Rectangle 78"/>
          <p:cNvSpPr>
            <a:spLocks noChangeArrowheads="1"/>
          </p:cNvSpPr>
          <p:nvPr/>
        </p:nvSpPr>
        <p:spPr bwMode="auto">
          <a:xfrm>
            <a:off x="6889750" y="477838"/>
            <a:ext cx="777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100">
                <a:latin typeface="GreekC" pitchFamily="2" charset="0"/>
              </a:rPr>
              <a:t>a</a:t>
            </a:r>
            <a:endParaRPr lang="it-IT"/>
          </a:p>
        </p:txBody>
      </p:sp>
      <p:sp>
        <p:nvSpPr>
          <p:cNvPr id="27713" name="Rectangle 79"/>
          <p:cNvSpPr>
            <a:spLocks noChangeArrowheads="1"/>
          </p:cNvSpPr>
          <p:nvPr/>
        </p:nvSpPr>
        <p:spPr bwMode="auto">
          <a:xfrm>
            <a:off x="6175375" y="3763963"/>
            <a:ext cx="101600" cy="168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100">
                <a:latin typeface="GreekC" pitchFamily="2" charset="0"/>
              </a:rPr>
              <a:t>U</a:t>
            </a:r>
          </a:p>
        </p:txBody>
      </p:sp>
      <p:sp>
        <p:nvSpPr>
          <p:cNvPr id="27714" name="Rectangle 80"/>
          <p:cNvSpPr>
            <a:spLocks noChangeArrowheads="1"/>
          </p:cNvSpPr>
          <p:nvPr/>
        </p:nvSpPr>
        <p:spPr bwMode="auto">
          <a:xfrm>
            <a:off x="6632575" y="2525713"/>
            <a:ext cx="63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000"/>
              <a:t>x</a:t>
            </a:r>
            <a:endParaRPr lang="it-IT"/>
          </a:p>
        </p:txBody>
      </p:sp>
      <p:sp>
        <p:nvSpPr>
          <p:cNvPr id="27715" name="Rectangle 81"/>
          <p:cNvSpPr>
            <a:spLocks noChangeArrowheads="1"/>
          </p:cNvSpPr>
          <p:nvPr/>
        </p:nvSpPr>
        <p:spPr bwMode="auto">
          <a:xfrm>
            <a:off x="7413625" y="1301750"/>
            <a:ext cx="63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000"/>
              <a:t>x</a:t>
            </a:r>
            <a:endParaRPr lang="it-IT"/>
          </a:p>
        </p:txBody>
      </p:sp>
      <p:sp>
        <p:nvSpPr>
          <p:cNvPr id="27716" name="Rectangle 82"/>
          <p:cNvSpPr>
            <a:spLocks noChangeArrowheads="1"/>
          </p:cNvSpPr>
          <p:nvPr/>
        </p:nvSpPr>
        <p:spPr bwMode="auto">
          <a:xfrm>
            <a:off x="7089775" y="2763838"/>
            <a:ext cx="1016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100">
                <a:latin typeface="GreekC" pitchFamily="2" charset="0"/>
              </a:rPr>
              <a:t>U</a:t>
            </a:r>
            <a:endParaRPr lang="it-IT"/>
          </a:p>
        </p:txBody>
      </p:sp>
      <p:sp>
        <p:nvSpPr>
          <p:cNvPr id="27717" name="Rectangle 83"/>
          <p:cNvSpPr>
            <a:spLocks noChangeArrowheads="1"/>
          </p:cNvSpPr>
          <p:nvPr/>
        </p:nvSpPr>
        <p:spPr bwMode="auto">
          <a:xfrm>
            <a:off x="8089900" y="487363"/>
            <a:ext cx="1016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100">
                <a:latin typeface="GreekC" pitchFamily="2" charset="0"/>
              </a:rPr>
              <a:t>U</a:t>
            </a:r>
            <a:endParaRPr lang="it-IT"/>
          </a:p>
        </p:txBody>
      </p:sp>
      <p:sp>
        <p:nvSpPr>
          <p:cNvPr id="27718" name="Rectangle 84"/>
          <p:cNvSpPr>
            <a:spLocks noChangeArrowheads="1"/>
          </p:cNvSpPr>
          <p:nvPr/>
        </p:nvSpPr>
        <p:spPr bwMode="auto">
          <a:xfrm>
            <a:off x="7842250" y="1316038"/>
            <a:ext cx="1016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100">
                <a:latin typeface="GreekC" pitchFamily="2" charset="0"/>
              </a:rPr>
              <a:t>U</a:t>
            </a:r>
          </a:p>
        </p:txBody>
      </p:sp>
      <p:sp>
        <p:nvSpPr>
          <p:cNvPr id="27719" name="Rectangle 85"/>
          <p:cNvSpPr>
            <a:spLocks noChangeArrowheads="1"/>
          </p:cNvSpPr>
          <p:nvPr/>
        </p:nvSpPr>
        <p:spPr bwMode="auto">
          <a:xfrm>
            <a:off x="6442075" y="477838"/>
            <a:ext cx="1016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100">
                <a:latin typeface="GreekC" pitchFamily="2" charset="0"/>
              </a:rPr>
              <a:t>U</a:t>
            </a:r>
            <a:endParaRPr lang="it-IT"/>
          </a:p>
        </p:txBody>
      </p:sp>
      <p:sp>
        <p:nvSpPr>
          <p:cNvPr id="27720" name="Rectangle 86"/>
          <p:cNvSpPr>
            <a:spLocks noChangeArrowheads="1"/>
          </p:cNvSpPr>
          <p:nvPr/>
        </p:nvSpPr>
        <p:spPr bwMode="auto">
          <a:xfrm>
            <a:off x="6432550" y="1239838"/>
            <a:ext cx="77788" cy="168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100">
                <a:latin typeface="GreekC" pitchFamily="2" charset="0"/>
              </a:rPr>
              <a:t>b</a:t>
            </a:r>
          </a:p>
        </p:txBody>
      </p:sp>
      <p:sp>
        <p:nvSpPr>
          <p:cNvPr id="27721" name="Rectangle 87"/>
          <p:cNvSpPr>
            <a:spLocks noChangeArrowheads="1"/>
          </p:cNvSpPr>
          <p:nvPr/>
        </p:nvSpPr>
        <p:spPr bwMode="auto">
          <a:xfrm>
            <a:off x="7842250" y="1125538"/>
            <a:ext cx="77788" cy="168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100">
                <a:latin typeface="GreekC" pitchFamily="2" charset="0"/>
              </a:rPr>
              <a:t>b</a:t>
            </a:r>
          </a:p>
        </p:txBody>
      </p:sp>
      <p:sp>
        <p:nvSpPr>
          <p:cNvPr id="27722" name="Rectangle 88"/>
          <p:cNvSpPr>
            <a:spLocks noChangeArrowheads="1"/>
          </p:cNvSpPr>
          <p:nvPr/>
        </p:nvSpPr>
        <p:spPr bwMode="auto">
          <a:xfrm>
            <a:off x="6556375" y="3756025"/>
            <a:ext cx="77788" cy="168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100">
                <a:latin typeface="GreekC" pitchFamily="2" charset="0"/>
              </a:rPr>
              <a:t>b</a:t>
            </a:r>
          </a:p>
        </p:txBody>
      </p:sp>
      <p:sp>
        <p:nvSpPr>
          <p:cNvPr id="27723" name="Rectangle 89"/>
          <p:cNvSpPr>
            <a:spLocks noChangeArrowheads="1"/>
          </p:cNvSpPr>
          <p:nvPr/>
        </p:nvSpPr>
        <p:spPr bwMode="auto">
          <a:xfrm>
            <a:off x="7499350" y="2601913"/>
            <a:ext cx="777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100">
                <a:latin typeface="GreekC" pitchFamily="2" charset="0"/>
              </a:rPr>
              <a:t>b</a:t>
            </a:r>
            <a:endParaRPr lang="it-IT"/>
          </a:p>
        </p:txBody>
      </p:sp>
      <p:sp>
        <p:nvSpPr>
          <p:cNvPr id="27724" name="Rectangle 90"/>
          <p:cNvSpPr>
            <a:spLocks noChangeArrowheads="1"/>
          </p:cNvSpPr>
          <p:nvPr/>
        </p:nvSpPr>
        <p:spPr bwMode="auto">
          <a:xfrm>
            <a:off x="7318375" y="1916113"/>
            <a:ext cx="777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100">
                <a:latin typeface="GreekC" pitchFamily="2" charset="0"/>
              </a:rPr>
              <a:t>h</a:t>
            </a:r>
            <a:endParaRPr lang="it-IT"/>
          </a:p>
        </p:txBody>
      </p:sp>
      <p:sp>
        <p:nvSpPr>
          <p:cNvPr id="27725" name="Rectangle 91"/>
          <p:cNvSpPr>
            <a:spLocks noChangeArrowheads="1"/>
          </p:cNvSpPr>
          <p:nvPr/>
        </p:nvSpPr>
        <p:spPr bwMode="auto">
          <a:xfrm>
            <a:off x="7099300" y="1952625"/>
            <a:ext cx="1460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l-GR" sz="1100">
                <a:solidFill>
                  <a:srgbClr val="99FF66"/>
                </a:solidFill>
                <a:latin typeface="GreekC" pitchFamily="2" charset="0"/>
              </a:rPr>
              <a:t>π</a:t>
            </a:r>
            <a:r>
              <a:rPr lang="it-IT" sz="1100" baseline="-25000">
                <a:solidFill>
                  <a:srgbClr val="99FF66"/>
                </a:solidFill>
                <a:latin typeface="GreekC" pitchFamily="2" charset="0"/>
              </a:rPr>
              <a:t>n</a:t>
            </a:r>
            <a:endParaRPr lang="el-GR" sz="1100" baseline="-25000">
              <a:solidFill>
                <a:srgbClr val="99FF66"/>
              </a:solidFill>
              <a:latin typeface="GreekC" pitchFamily="2" charset="0"/>
            </a:endParaRPr>
          </a:p>
        </p:txBody>
      </p:sp>
      <p:sp>
        <p:nvSpPr>
          <p:cNvPr id="27726" name="Freeform 92"/>
          <p:cNvSpPr>
            <a:spLocks/>
          </p:cNvSpPr>
          <p:nvPr/>
        </p:nvSpPr>
        <p:spPr bwMode="auto">
          <a:xfrm>
            <a:off x="6099175" y="735013"/>
            <a:ext cx="371475" cy="962025"/>
          </a:xfrm>
          <a:custGeom>
            <a:avLst/>
            <a:gdLst>
              <a:gd name="T0" fmla="*/ 234 w 234"/>
              <a:gd name="T1" fmla="*/ 0 h 606"/>
              <a:gd name="T2" fmla="*/ 234 w 234"/>
              <a:gd name="T3" fmla="*/ 54 h 606"/>
              <a:gd name="T4" fmla="*/ 230 w 234"/>
              <a:gd name="T5" fmla="*/ 104 h 606"/>
              <a:gd name="T6" fmla="*/ 227 w 234"/>
              <a:gd name="T7" fmla="*/ 153 h 606"/>
              <a:gd name="T8" fmla="*/ 224 w 234"/>
              <a:gd name="T9" fmla="*/ 186 h 606"/>
              <a:gd name="T10" fmla="*/ 221 w 234"/>
              <a:gd name="T11" fmla="*/ 224 h 606"/>
              <a:gd name="T12" fmla="*/ 214 w 234"/>
              <a:gd name="T13" fmla="*/ 260 h 606"/>
              <a:gd name="T14" fmla="*/ 203 w 234"/>
              <a:gd name="T15" fmla="*/ 302 h 606"/>
              <a:gd name="T16" fmla="*/ 193 w 234"/>
              <a:gd name="T17" fmla="*/ 333 h 606"/>
              <a:gd name="T18" fmla="*/ 180 w 234"/>
              <a:gd name="T19" fmla="*/ 366 h 606"/>
              <a:gd name="T20" fmla="*/ 162 w 234"/>
              <a:gd name="T21" fmla="*/ 402 h 606"/>
              <a:gd name="T22" fmla="*/ 140 w 234"/>
              <a:gd name="T23" fmla="*/ 440 h 606"/>
              <a:gd name="T24" fmla="*/ 120 w 234"/>
              <a:gd name="T25" fmla="*/ 468 h 606"/>
              <a:gd name="T26" fmla="*/ 102 w 234"/>
              <a:gd name="T27" fmla="*/ 492 h 606"/>
              <a:gd name="T28" fmla="*/ 78 w 234"/>
              <a:gd name="T29" fmla="*/ 522 h 606"/>
              <a:gd name="T30" fmla="*/ 49 w 234"/>
              <a:gd name="T31" fmla="*/ 557 h 606"/>
              <a:gd name="T32" fmla="*/ 24 w 234"/>
              <a:gd name="T33" fmla="*/ 582 h 606"/>
              <a:gd name="T34" fmla="*/ 0 w 234"/>
              <a:gd name="T35" fmla="*/ 606 h 60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234"/>
              <a:gd name="T55" fmla="*/ 0 h 606"/>
              <a:gd name="T56" fmla="*/ 234 w 234"/>
              <a:gd name="T57" fmla="*/ 606 h 60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234" h="606">
                <a:moveTo>
                  <a:pt x="234" y="0"/>
                </a:moveTo>
                <a:lnTo>
                  <a:pt x="234" y="54"/>
                </a:lnTo>
                <a:lnTo>
                  <a:pt x="230" y="104"/>
                </a:lnTo>
                <a:lnTo>
                  <a:pt x="227" y="153"/>
                </a:lnTo>
                <a:lnTo>
                  <a:pt x="224" y="186"/>
                </a:lnTo>
                <a:lnTo>
                  <a:pt x="221" y="224"/>
                </a:lnTo>
                <a:lnTo>
                  <a:pt x="214" y="260"/>
                </a:lnTo>
                <a:lnTo>
                  <a:pt x="203" y="302"/>
                </a:lnTo>
                <a:lnTo>
                  <a:pt x="193" y="333"/>
                </a:lnTo>
                <a:lnTo>
                  <a:pt x="180" y="366"/>
                </a:lnTo>
                <a:lnTo>
                  <a:pt x="162" y="402"/>
                </a:lnTo>
                <a:lnTo>
                  <a:pt x="140" y="440"/>
                </a:lnTo>
                <a:lnTo>
                  <a:pt x="120" y="468"/>
                </a:lnTo>
                <a:lnTo>
                  <a:pt x="102" y="492"/>
                </a:lnTo>
                <a:lnTo>
                  <a:pt x="78" y="522"/>
                </a:lnTo>
                <a:lnTo>
                  <a:pt x="49" y="557"/>
                </a:lnTo>
                <a:lnTo>
                  <a:pt x="24" y="582"/>
                </a:lnTo>
                <a:lnTo>
                  <a:pt x="0" y="606"/>
                </a:lnTo>
              </a:path>
            </a:pathLst>
          </a:custGeom>
          <a:noFill/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727" name="Rectangle 93"/>
          <p:cNvSpPr>
            <a:spLocks noChangeArrowheads="1"/>
          </p:cNvSpPr>
          <p:nvPr/>
        </p:nvSpPr>
        <p:spPr bwMode="auto">
          <a:xfrm>
            <a:off x="8032750" y="296863"/>
            <a:ext cx="508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900"/>
              <a:t>GIANFAR</a:t>
            </a:r>
            <a:endParaRPr lang="it-IT"/>
          </a:p>
        </p:txBody>
      </p:sp>
      <p:sp>
        <p:nvSpPr>
          <p:cNvPr id="27728" name="Rectangle 94"/>
          <p:cNvSpPr>
            <a:spLocks noChangeArrowheads="1"/>
          </p:cNvSpPr>
          <p:nvPr/>
        </p:nvSpPr>
        <p:spPr bwMode="auto">
          <a:xfrm>
            <a:off x="6899275" y="306388"/>
            <a:ext cx="4635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900"/>
              <a:t>POLARE</a:t>
            </a:r>
            <a:endParaRPr lang="it-IT"/>
          </a:p>
        </p:txBody>
      </p:sp>
      <p:grpSp>
        <p:nvGrpSpPr>
          <p:cNvPr id="27729" name="Group 150"/>
          <p:cNvGrpSpPr>
            <a:grpSpLocks/>
          </p:cNvGrpSpPr>
          <p:nvPr/>
        </p:nvGrpSpPr>
        <p:grpSpPr bwMode="auto">
          <a:xfrm>
            <a:off x="5768975" y="1216025"/>
            <a:ext cx="296863" cy="354013"/>
            <a:chOff x="1986" y="1326"/>
            <a:chExt cx="187" cy="223"/>
          </a:xfrm>
        </p:grpSpPr>
        <p:sp>
          <p:nvSpPr>
            <p:cNvPr id="27823" name="Rectangle 95"/>
            <p:cNvSpPr>
              <a:spLocks noChangeArrowheads="1"/>
            </p:cNvSpPr>
            <p:nvPr/>
          </p:nvSpPr>
          <p:spPr bwMode="auto">
            <a:xfrm rot="7140000">
              <a:off x="2104" y="1309"/>
              <a:ext cx="52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900"/>
                <a:t>C</a:t>
              </a:r>
              <a:endParaRPr lang="it-IT"/>
            </a:p>
          </p:txBody>
        </p:sp>
        <p:sp>
          <p:nvSpPr>
            <p:cNvPr id="27824" name="Rectangle 96"/>
            <p:cNvSpPr>
              <a:spLocks noChangeArrowheads="1"/>
            </p:cNvSpPr>
            <p:nvPr/>
          </p:nvSpPr>
          <p:spPr bwMode="auto">
            <a:xfrm rot="7140000">
              <a:off x="2077" y="1356"/>
              <a:ext cx="4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900"/>
                <a:t>E</a:t>
              </a:r>
              <a:endParaRPr lang="it-IT"/>
            </a:p>
          </p:txBody>
        </p:sp>
        <p:sp>
          <p:nvSpPr>
            <p:cNvPr id="27825" name="Rectangle 97"/>
            <p:cNvSpPr>
              <a:spLocks noChangeArrowheads="1"/>
            </p:cNvSpPr>
            <p:nvPr/>
          </p:nvSpPr>
          <p:spPr bwMode="auto">
            <a:xfrm rot="7140000">
              <a:off x="2056" y="1396"/>
              <a:ext cx="4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900"/>
                <a:t>F</a:t>
              </a:r>
              <a:endParaRPr lang="it-IT"/>
            </a:p>
          </p:txBody>
        </p:sp>
        <p:sp>
          <p:nvSpPr>
            <p:cNvPr id="27826" name="Rectangle 98"/>
            <p:cNvSpPr>
              <a:spLocks noChangeArrowheads="1"/>
            </p:cNvSpPr>
            <p:nvPr/>
          </p:nvSpPr>
          <p:spPr bwMode="auto">
            <a:xfrm rot="7140000">
              <a:off x="2029" y="1440"/>
              <a:ext cx="4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900"/>
                <a:t>E</a:t>
              </a:r>
              <a:endParaRPr lang="it-IT"/>
            </a:p>
          </p:txBody>
        </p:sp>
        <p:sp>
          <p:nvSpPr>
            <p:cNvPr id="27827" name="Rectangle 99"/>
            <p:cNvSpPr>
              <a:spLocks noChangeArrowheads="1"/>
            </p:cNvSpPr>
            <p:nvPr/>
          </p:nvSpPr>
          <p:spPr bwMode="auto">
            <a:xfrm rot="7140000">
              <a:off x="2005" y="1482"/>
              <a:ext cx="4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900"/>
                <a:t>A</a:t>
              </a:r>
              <a:endParaRPr lang="it-IT"/>
            </a:p>
          </p:txBody>
        </p:sp>
      </p:grpSp>
      <p:sp>
        <p:nvSpPr>
          <p:cNvPr id="27730" name="Rectangle 100"/>
          <p:cNvSpPr>
            <a:spLocks noChangeArrowheads="1"/>
          </p:cNvSpPr>
          <p:nvPr/>
        </p:nvSpPr>
        <p:spPr bwMode="auto">
          <a:xfrm>
            <a:off x="5470525" y="2335213"/>
            <a:ext cx="3937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900"/>
              <a:t>DENEB</a:t>
            </a:r>
            <a:endParaRPr lang="it-IT"/>
          </a:p>
        </p:txBody>
      </p:sp>
      <p:sp>
        <p:nvSpPr>
          <p:cNvPr id="27731" name="Rectangle 101"/>
          <p:cNvSpPr>
            <a:spLocks noChangeArrowheads="1"/>
          </p:cNvSpPr>
          <p:nvPr/>
        </p:nvSpPr>
        <p:spPr bwMode="auto">
          <a:xfrm rot="2640000">
            <a:off x="5535613" y="3127375"/>
            <a:ext cx="825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900"/>
              <a:t>C</a:t>
            </a:r>
            <a:endParaRPr lang="it-IT"/>
          </a:p>
        </p:txBody>
      </p:sp>
      <p:sp>
        <p:nvSpPr>
          <p:cNvPr id="27732" name="Rectangle 102"/>
          <p:cNvSpPr>
            <a:spLocks noChangeArrowheads="1"/>
          </p:cNvSpPr>
          <p:nvPr/>
        </p:nvSpPr>
        <p:spPr bwMode="auto">
          <a:xfrm rot="2640000">
            <a:off x="5602288" y="3176588"/>
            <a:ext cx="317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900"/>
              <a:t>I</a:t>
            </a:r>
            <a:endParaRPr lang="it-IT"/>
          </a:p>
        </p:txBody>
      </p:sp>
      <p:sp>
        <p:nvSpPr>
          <p:cNvPr id="27733" name="Rectangle 103"/>
          <p:cNvSpPr>
            <a:spLocks noChangeArrowheads="1"/>
          </p:cNvSpPr>
          <p:nvPr/>
        </p:nvSpPr>
        <p:spPr bwMode="auto">
          <a:xfrm rot="2640000">
            <a:off x="5611813" y="3214688"/>
            <a:ext cx="889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900"/>
              <a:t>G</a:t>
            </a:r>
            <a:endParaRPr lang="it-IT"/>
          </a:p>
        </p:txBody>
      </p:sp>
      <p:sp>
        <p:nvSpPr>
          <p:cNvPr id="27734" name="Rectangle 104"/>
          <p:cNvSpPr>
            <a:spLocks noChangeArrowheads="1"/>
          </p:cNvSpPr>
          <p:nvPr/>
        </p:nvSpPr>
        <p:spPr bwMode="auto">
          <a:xfrm rot="2640000">
            <a:off x="5678488" y="3279775"/>
            <a:ext cx="825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900"/>
              <a:t>N</a:t>
            </a:r>
            <a:endParaRPr lang="it-IT"/>
          </a:p>
        </p:txBody>
      </p:sp>
      <p:sp>
        <p:nvSpPr>
          <p:cNvPr id="27735" name="Rectangle 105"/>
          <p:cNvSpPr>
            <a:spLocks noChangeArrowheads="1"/>
          </p:cNvSpPr>
          <p:nvPr/>
        </p:nvSpPr>
        <p:spPr bwMode="auto">
          <a:xfrm rot="2640000">
            <a:off x="5745163" y="3338513"/>
            <a:ext cx="889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900"/>
              <a:t>O</a:t>
            </a:r>
            <a:endParaRPr lang="it-IT"/>
          </a:p>
        </p:txBody>
      </p:sp>
      <p:sp>
        <p:nvSpPr>
          <p:cNvPr id="27736" name="Rectangle 106"/>
          <p:cNvSpPr>
            <a:spLocks noChangeArrowheads="1"/>
          </p:cNvSpPr>
          <p:nvPr/>
        </p:nvSpPr>
        <p:spPr bwMode="auto">
          <a:xfrm rot="2340000">
            <a:off x="6575425" y="3449638"/>
            <a:ext cx="635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900"/>
              <a:t>L</a:t>
            </a:r>
            <a:endParaRPr lang="it-IT"/>
          </a:p>
        </p:txBody>
      </p:sp>
      <p:sp>
        <p:nvSpPr>
          <p:cNvPr id="27737" name="Rectangle 107"/>
          <p:cNvSpPr>
            <a:spLocks noChangeArrowheads="1"/>
          </p:cNvSpPr>
          <p:nvPr/>
        </p:nvSpPr>
        <p:spPr bwMode="auto">
          <a:xfrm rot="2340000">
            <a:off x="6627813" y="3487738"/>
            <a:ext cx="317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900"/>
              <a:t>I</a:t>
            </a:r>
            <a:endParaRPr lang="it-IT"/>
          </a:p>
        </p:txBody>
      </p:sp>
      <p:sp>
        <p:nvSpPr>
          <p:cNvPr id="27738" name="Rectangle 108"/>
          <p:cNvSpPr>
            <a:spLocks noChangeArrowheads="1"/>
          </p:cNvSpPr>
          <p:nvPr/>
        </p:nvSpPr>
        <p:spPr bwMode="auto">
          <a:xfrm rot="2340000">
            <a:off x="6650038" y="3522663"/>
            <a:ext cx="825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900"/>
              <a:t>R</a:t>
            </a:r>
            <a:endParaRPr lang="it-IT"/>
          </a:p>
        </p:txBody>
      </p:sp>
      <p:sp>
        <p:nvSpPr>
          <p:cNvPr id="27739" name="Rectangle 109"/>
          <p:cNvSpPr>
            <a:spLocks noChangeArrowheads="1"/>
          </p:cNvSpPr>
          <p:nvPr/>
        </p:nvSpPr>
        <p:spPr bwMode="auto">
          <a:xfrm rot="2340000">
            <a:off x="6718300" y="3568700"/>
            <a:ext cx="762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900"/>
              <a:t>A</a:t>
            </a:r>
            <a:endParaRPr lang="it-IT"/>
          </a:p>
        </p:txBody>
      </p:sp>
      <p:sp>
        <p:nvSpPr>
          <p:cNvPr id="27740" name="Rectangle 110"/>
          <p:cNvSpPr>
            <a:spLocks noChangeArrowheads="1"/>
          </p:cNvSpPr>
          <p:nvPr/>
        </p:nvSpPr>
        <p:spPr bwMode="auto">
          <a:xfrm rot="2040000">
            <a:off x="6964363" y="3419475"/>
            <a:ext cx="762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900"/>
              <a:t>V</a:t>
            </a:r>
            <a:endParaRPr lang="it-IT"/>
          </a:p>
        </p:txBody>
      </p:sp>
      <p:sp>
        <p:nvSpPr>
          <p:cNvPr id="27741" name="Rectangle 111"/>
          <p:cNvSpPr>
            <a:spLocks noChangeArrowheads="1"/>
          </p:cNvSpPr>
          <p:nvPr/>
        </p:nvSpPr>
        <p:spPr bwMode="auto">
          <a:xfrm rot="2040000">
            <a:off x="7021513" y="3467100"/>
            <a:ext cx="762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900"/>
              <a:t>E</a:t>
            </a:r>
            <a:endParaRPr lang="it-IT"/>
          </a:p>
        </p:txBody>
      </p:sp>
      <p:sp>
        <p:nvSpPr>
          <p:cNvPr id="27742" name="Rectangle 112"/>
          <p:cNvSpPr>
            <a:spLocks noChangeArrowheads="1"/>
          </p:cNvSpPr>
          <p:nvPr/>
        </p:nvSpPr>
        <p:spPr bwMode="auto">
          <a:xfrm rot="2040000">
            <a:off x="7086600" y="3519488"/>
            <a:ext cx="889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900"/>
              <a:t>G</a:t>
            </a:r>
            <a:endParaRPr lang="it-IT"/>
          </a:p>
        </p:txBody>
      </p:sp>
      <p:sp>
        <p:nvSpPr>
          <p:cNvPr id="27743" name="Rectangle 113"/>
          <p:cNvSpPr>
            <a:spLocks noChangeArrowheads="1"/>
          </p:cNvSpPr>
          <p:nvPr/>
        </p:nvSpPr>
        <p:spPr bwMode="auto">
          <a:xfrm rot="2040000">
            <a:off x="7164388" y="3562350"/>
            <a:ext cx="762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900"/>
              <a:t>A</a:t>
            </a:r>
            <a:endParaRPr lang="it-IT"/>
          </a:p>
        </p:txBody>
      </p:sp>
      <p:sp>
        <p:nvSpPr>
          <p:cNvPr id="27744" name="Freeform 114"/>
          <p:cNvSpPr>
            <a:spLocks/>
          </p:cNvSpPr>
          <p:nvPr/>
        </p:nvSpPr>
        <p:spPr bwMode="auto">
          <a:xfrm>
            <a:off x="5775325" y="2620963"/>
            <a:ext cx="314325" cy="1266825"/>
          </a:xfrm>
          <a:custGeom>
            <a:avLst/>
            <a:gdLst>
              <a:gd name="T0" fmla="*/ 0 w 33"/>
              <a:gd name="T1" fmla="*/ 0 h 133"/>
              <a:gd name="T2" fmla="*/ 4 w 33"/>
              <a:gd name="T3" fmla="*/ 40 h 133"/>
              <a:gd name="T4" fmla="*/ 33 w 33"/>
              <a:gd name="T5" fmla="*/ 133 h 133"/>
              <a:gd name="T6" fmla="*/ 0 60000 65536"/>
              <a:gd name="T7" fmla="*/ 0 60000 65536"/>
              <a:gd name="T8" fmla="*/ 0 60000 65536"/>
              <a:gd name="T9" fmla="*/ 0 w 33"/>
              <a:gd name="T10" fmla="*/ 0 h 133"/>
              <a:gd name="T11" fmla="*/ 33 w 33"/>
              <a:gd name="T12" fmla="*/ 133 h 13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" h="133">
                <a:moveTo>
                  <a:pt x="0" y="0"/>
                </a:moveTo>
                <a:lnTo>
                  <a:pt x="4" y="40"/>
                </a:lnTo>
                <a:lnTo>
                  <a:pt x="33" y="133"/>
                </a:lnTo>
              </a:path>
            </a:pathLst>
          </a:custGeom>
          <a:noFill/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745" name="Freeform 115"/>
          <p:cNvSpPr>
            <a:spLocks/>
          </p:cNvSpPr>
          <p:nvPr/>
        </p:nvSpPr>
        <p:spPr bwMode="auto">
          <a:xfrm>
            <a:off x="5441950" y="2906713"/>
            <a:ext cx="762000" cy="238125"/>
          </a:xfrm>
          <a:custGeom>
            <a:avLst/>
            <a:gdLst>
              <a:gd name="T0" fmla="*/ 0 w 80"/>
              <a:gd name="T1" fmla="*/ 25 h 25"/>
              <a:gd name="T2" fmla="*/ 39 w 80"/>
              <a:gd name="T3" fmla="*/ 9 h 25"/>
              <a:gd name="T4" fmla="*/ 80 w 80"/>
              <a:gd name="T5" fmla="*/ 0 h 25"/>
              <a:gd name="T6" fmla="*/ 0 60000 65536"/>
              <a:gd name="T7" fmla="*/ 0 60000 65536"/>
              <a:gd name="T8" fmla="*/ 0 60000 65536"/>
              <a:gd name="T9" fmla="*/ 0 w 80"/>
              <a:gd name="T10" fmla="*/ 0 h 25"/>
              <a:gd name="T11" fmla="*/ 80 w 80"/>
              <a:gd name="T12" fmla="*/ 25 h 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0" h="25">
                <a:moveTo>
                  <a:pt x="0" y="25"/>
                </a:moveTo>
                <a:lnTo>
                  <a:pt x="39" y="9"/>
                </a:lnTo>
                <a:lnTo>
                  <a:pt x="80" y="0"/>
                </a:lnTo>
              </a:path>
            </a:pathLst>
          </a:custGeom>
          <a:noFill/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746" name="Freeform 116"/>
          <p:cNvSpPr>
            <a:spLocks/>
          </p:cNvSpPr>
          <p:nvPr/>
        </p:nvSpPr>
        <p:spPr bwMode="auto">
          <a:xfrm>
            <a:off x="7270750" y="3582988"/>
            <a:ext cx="180975" cy="504825"/>
          </a:xfrm>
          <a:custGeom>
            <a:avLst/>
            <a:gdLst>
              <a:gd name="T0" fmla="*/ 0 w 19"/>
              <a:gd name="T1" fmla="*/ 0 h 53"/>
              <a:gd name="T2" fmla="*/ 2 w 19"/>
              <a:gd name="T3" fmla="*/ 45 h 53"/>
              <a:gd name="T4" fmla="*/ 19 w 19"/>
              <a:gd name="T5" fmla="*/ 53 h 53"/>
              <a:gd name="T6" fmla="*/ 0 60000 65536"/>
              <a:gd name="T7" fmla="*/ 0 60000 65536"/>
              <a:gd name="T8" fmla="*/ 0 60000 65536"/>
              <a:gd name="T9" fmla="*/ 0 w 19"/>
              <a:gd name="T10" fmla="*/ 0 h 53"/>
              <a:gd name="T11" fmla="*/ 19 w 19"/>
              <a:gd name="T12" fmla="*/ 53 h 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" h="53">
                <a:moveTo>
                  <a:pt x="0" y="0"/>
                </a:moveTo>
                <a:lnTo>
                  <a:pt x="2" y="45"/>
                </a:lnTo>
                <a:lnTo>
                  <a:pt x="19" y="53"/>
                </a:lnTo>
              </a:path>
            </a:pathLst>
          </a:custGeom>
          <a:noFill/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747" name="Line 117"/>
          <p:cNvSpPr>
            <a:spLocks noChangeShapeType="1"/>
          </p:cNvSpPr>
          <p:nvPr/>
        </p:nvSpPr>
        <p:spPr bwMode="auto">
          <a:xfrm flipH="1">
            <a:off x="7137400" y="4011613"/>
            <a:ext cx="152400" cy="66675"/>
          </a:xfrm>
          <a:prstGeom prst="line">
            <a:avLst/>
          </a:prstGeom>
          <a:noFill/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748" name="Freeform 118"/>
          <p:cNvSpPr>
            <a:spLocks/>
          </p:cNvSpPr>
          <p:nvPr/>
        </p:nvSpPr>
        <p:spPr bwMode="auto">
          <a:xfrm>
            <a:off x="8080375" y="2811463"/>
            <a:ext cx="285750" cy="1114425"/>
          </a:xfrm>
          <a:custGeom>
            <a:avLst/>
            <a:gdLst>
              <a:gd name="T0" fmla="*/ 6 w 30"/>
              <a:gd name="T1" fmla="*/ 0 h 117"/>
              <a:gd name="T2" fmla="*/ 0 w 30"/>
              <a:gd name="T3" fmla="*/ 51 h 117"/>
              <a:gd name="T4" fmla="*/ 16 w 30"/>
              <a:gd name="T5" fmla="*/ 94 h 117"/>
              <a:gd name="T6" fmla="*/ 30 w 30"/>
              <a:gd name="T7" fmla="*/ 117 h 117"/>
              <a:gd name="T8" fmla="*/ 0 60000 65536"/>
              <a:gd name="T9" fmla="*/ 0 60000 65536"/>
              <a:gd name="T10" fmla="*/ 0 60000 65536"/>
              <a:gd name="T11" fmla="*/ 0 60000 65536"/>
              <a:gd name="T12" fmla="*/ 0 w 30"/>
              <a:gd name="T13" fmla="*/ 0 h 117"/>
              <a:gd name="T14" fmla="*/ 30 w 30"/>
              <a:gd name="T15" fmla="*/ 117 h 1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" h="117">
                <a:moveTo>
                  <a:pt x="6" y="0"/>
                </a:moveTo>
                <a:lnTo>
                  <a:pt x="0" y="51"/>
                </a:lnTo>
                <a:lnTo>
                  <a:pt x="16" y="94"/>
                </a:lnTo>
                <a:lnTo>
                  <a:pt x="30" y="117"/>
                </a:lnTo>
              </a:path>
            </a:pathLst>
          </a:custGeom>
          <a:noFill/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749" name="Freeform 119"/>
          <p:cNvSpPr>
            <a:spLocks/>
          </p:cNvSpPr>
          <p:nvPr/>
        </p:nvSpPr>
        <p:spPr bwMode="auto">
          <a:xfrm>
            <a:off x="7442200" y="3011488"/>
            <a:ext cx="590550" cy="962025"/>
          </a:xfrm>
          <a:custGeom>
            <a:avLst/>
            <a:gdLst>
              <a:gd name="T0" fmla="*/ 0 w 62"/>
              <a:gd name="T1" fmla="*/ 0 h 101"/>
              <a:gd name="T2" fmla="*/ 37 w 62"/>
              <a:gd name="T3" fmla="*/ 51 h 101"/>
              <a:gd name="T4" fmla="*/ 62 w 62"/>
              <a:gd name="T5" fmla="*/ 83 h 101"/>
              <a:gd name="T6" fmla="*/ 56 w 62"/>
              <a:gd name="T7" fmla="*/ 101 h 101"/>
              <a:gd name="T8" fmla="*/ 0 60000 65536"/>
              <a:gd name="T9" fmla="*/ 0 60000 65536"/>
              <a:gd name="T10" fmla="*/ 0 60000 65536"/>
              <a:gd name="T11" fmla="*/ 0 60000 65536"/>
              <a:gd name="T12" fmla="*/ 0 w 62"/>
              <a:gd name="T13" fmla="*/ 0 h 101"/>
              <a:gd name="T14" fmla="*/ 62 w 62"/>
              <a:gd name="T15" fmla="*/ 101 h 10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" h="101">
                <a:moveTo>
                  <a:pt x="0" y="0"/>
                </a:moveTo>
                <a:lnTo>
                  <a:pt x="37" y="51"/>
                </a:lnTo>
                <a:lnTo>
                  <a:pt x="62" y="83"/>
                </a:lnTo>
                <a:lnTo>
                  <a:pt x="56" y="101"/>
                </a:lnTo>
              </a:path>
            </a:pathLst>
          </a:custGeom>
          <a:noFill/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750" name="Line 120"/>
          <p:cNvSpPr>
            <a:spLocks noChangeShapeType="1"/>
          </p:cNvSpPr>
          <p:nvPr/>
        </p:nvSpPr>
        <p:spPr bwMode="auto">
          <a:xfrm flipV="1">
            <a:off x="7794625" y="3297238"/>
            <a:ext cx="285750" cy="200025"/>
          </a:xfrm>
          <a:prstGeom prst="line">
            <a:avLst/>
          </a:prstGeom>
          <a:noFill/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751" name="Line 121"/>
          <p:cNvSpPr>
            <a:spLocks noChangeShapeType="1"/>
          </p:cNvSpPr>
          <p:nvPr/>
        </p:nvSpPr>
        <p:spPr bwMode="auto">
          <a:xfrm flipV="1">
            <a:off x="8032750" y="3706813"/>
            <a:ext cx="200025" cy="95250"/>
          </a:xfrm>
          <a:prstGeom prst="line">
            <a:avLst/>
          </a:prstGeom>
          <a:noFill/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752" name="Freeform 122"/>
          <p:cNvSpPr>
            <a:spLocks/>
          </p:cNvSpPr>
          <p:nvPr/>
        </p:nvSpPr>
        <p:spPr bwMode="auto">
          <a:xfrm>
            <a:off x="6708775" y="1506538"/>
            <a:ext cx="1076325" cy="581025"/>
          </a:xfrm>
          <a:custGeom>
            <a:avLst/>
            <a:gdLst>
              <a:gd name="T0" fmla="*/ 678 w 678"/>
              <a:gd name="T1" fmla="*/ 366 h 366"/>
              <a:gd name="T2" fmla="*/ 636 w 678"/>
              <a:gd name="T3" fmla="*/ 354 h 366"/>
              <a:gd name="T4" fmla="*/ 600 w 678"/>
              <a:gd name="T5" fmla="*/ 342 h 366"/>
              <a:gd name="T6" fmla="*/ 570 w 678"/>
              <a:gd name="T7" fmla="*/ 330 h 366"/>
              <a:gd name="T8" fmla="*/ 539 w 678"/>
              <a:gd name="T9" fmla="*/ 309 h 366"/>
              <a:gd name="T10" fmla="*/ 510 w 678"/>
              <a:gd name="T11" fmla="*/ 282 h 366"/>
              <a:gd name="T12" fmla="*/ 492 w 678"/>
              <a:gd name="T13" fmla="*/ 258 h 366"/>
              <a:gd name="T14" fmla="*/ 462 w 678"/>
              <a:gd name="T15" fmla="*/ 228 h 366"/>
              <a:gd name="T16" fmla="*/ 438 w 678"/>
              <a:gd name="T17" fmla="*/ 198 h 366"/>
              <a:gd name="T18" fmla="*/ 415 w 678"/>
              <a:gd name="T19" fmla="*/ 168 h 366"/>
              <a:gd name="T20" fmla="*/ 390 w 678"/>
              <a:gd name="T21" fmla="*/ 144 h 366"/>
              <a:gd name="T22" fmla="*/ 370 w 678"/>
              <a:gd name="T23" fmla="*/ 126 h 366"/>
              <a:gd name="T24" fmla="*/ 348 w 678"/>
              <a:gd name="T25" fmla="*/ 102 h 366"/>
              <a:gd name="T26" fmla="*/ 323 w 678"/>
              <a:gd name="T27" fmla="*/ 80 h 366"/>
              <a:gd name="T28" fmla="*/ 288 w 678"/>
              <a:gd name="T29" fmla="*/ 48 h 366"/>
              <a:gd name="T30" fmla="*/ 252 w 678"/>
              <a:gd name="T31" fmla="*/ 30 h 366"/>
              <a:gd name="T32" fmla="*/ 215 w 678"/>
              <a:gd name="T33" fmla="*/ 11 h 366"/>
              <a:gd name="T34" fmla="*/ 184 w 678"/>
              <a:gd name="T35" fmla="*/ 2 h 366"/>
              <a:gd name="T36" fmla="*/ 156 w 678"/>
              <a:gd name="T37" fmla="*/ 0 h 366"/>
              <a:gd name="T38" fmla="*/ 120 w 678"/>
              <a:gd name="T39" fmla="*/ 0 h 366"/>
              <a:gd name="T40" fmla="*/ 84 w 678"/>
              <a:gd name="T41" fmla="*/ 6 h 366"/>
              <a:gd name="T42" fmla="*/ 48 w 678"/>
              <a:gd name="T43" fmla="*/ 18 h 366"/>
              <a:gd name="T44" fmla="*/ 18 w 678"/>
              <a:gd name="T45" fmla="*/ 36 h 366"/>
              <a:gd name="T46" fmla="*/ 0 w 678"/>
              <a:gd name="T47" fmla="*/ 66 h 36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678"/>
              <a:gd name="T73" fmla="*/ 0 h 366"/>
              <a:gd name="T74" fmla="*/ 678 w 678"/>
              <a:gd name="T75" fmla="*/ 366 h 36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678" h="366">
                <a:moveTo>
                  <a:pt x="678" y="366"/>
                </a:moveTo>
                <a:lnTo>
                  <a:pt x="636" y="354"/>
                </a:lnTo>
                <a:lnTo>
                  <a:pt x="600" y="342"/>
                </a:lnTo>
                <a:lnTo>
                  <a:pt x="570" y="330"/>
                </a:lnTo>
                <a:lnTo>
                  <a:pt x="539" y="309"/>
                </a:lnTo>
                <a:lnTo>
                  <a:pt x="510" y="282"/>
                </a:lnTo>
                <a:lnTo>
                  <a:pt x="492" y="258"/>
                </a:lnTo>
                <a:lnTo>
                  <a:pt x="462" y="228"/>
                </a:lnTo>
                <a:lnTo>
                  <a:pt x="438" y="198"/>
                </a:lnTo>
                <a:lnTo>
                  <a:pt x="415" y="168"/>
                </a:lnTo>
                <a:lnTo>
                  <a:pt x="390" y="144"/>
                </a:lnTo>
                <a:lnTo>
                  <a:pt x="370" y="126"/>
                </a:lnTo>
                <a:lnTo>
                  <a:pt x="348" y="102"/>
                </a:lnTo>
                <a:lnTo>
                  <a:pt x="323" y="80"/>
                </a:lnTo>
                <a:lnTo>
                  <a:pt x="288" y="48"/>
                </a:lnTo>
                <a:lnTo>
                  <a:pt x="252" y="30"/>
                </a:lnTo>
                <a:lnTo>
                  <a:pt x="215" y="11"/>
                </a:lnTo>
                <a:lnTo>
                  <a:pt x="184" y="2"/>
                </a:lnTo>
                <a:lnTo>
                  <a:pt x="156" y="0"/>
                </a:lnTo>
                <a:lnTo>
                  <a:pt x="120" y="0"/>
                </a:lnTo>
                <a:lnTo>
                  <a:pt x="84" y="6"/>
                </a:lnTo>
                <a:lnTo>
                  <a:pt x="48" y="18"/>
                </a:lnTo>
                <a:lnTo>
                  <a:pt x="18" y="36"/>
                </a:lnTo>
                <a:lnTo>
                  <a:pt x="0" y="66"/>
                </a:lnTo>
              </a:path>
            </a:pathLst>
          </a:custGeom>
          <a:noFill/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753" name="Freeform 123"/>
          <p:cNvSpPr>
            <a:spLocks/>
          </p:cNvSpPr>
          <p:nvPr/>
        </p:nvSpPr>
        <p:spPr bwMode="auto">
          <a:xfrm>
            <a:off x="6746875" y="1544638"/>
            <a:ext cx="495300" cy="1057275"/>
          </a:xfrm>
          <a:custGeom>
            <a:avLst/>
            <a:gdLst>
              <a:gd name="T0" fmla="*/ 216 w 312"/>
              <a:gd name="T1" fmla="*/ 0 h 666"/>
              <a:gd name="T2" fmla="*/ 186 w 312"/>
              <a:gd name="T3" fmla="*/ 12 h 666"/>
              <a:gd name="T4" fmla="*/ 162 w 312"/>
              <a:gd name="T5" fmla="*/ 24 h 666"/>
              <a:gd name="T6" fmla="*/ 132 w 312"/>
              <a:gd name="T7" fmla="*/ 42 h 666"/>
              <a:gd name="T8" fmla="*/ 109 w 312"/>
              <a:gd name="T9" fmla="*/ 65 h 666"/>
              <a:gd name="T10" fmla="*/ 84 w 312"/>
              <a:gd name="T11" fmla="*/ 90 h 666"/>
              <a:gd name="T12" fmla="*/ 60 w 312"/>
              <a:gd name="T13" fmla="*/ 120 h 666"/>
              <a:gd name="T14" fmla="*/ 42 w 312"/>
              <a:gd name="T15" fmla="*/ 144 h 666"/>
              <a:gd name="T16" fmla="*/ 18 w 312"/>
              <a:gd name="T17" fmla="*/ 192 h 666"/>
              <a:gd name="T18" fmla="*/ 6 w 312"/>
              <a:gd name="T19" fmla="*/ 228 h 666"/>
              <a:gd name="T20" fmla="*/ 1 w 312"/>
              <a:gd name="T21" fmla="*/ 270 h 666"/>
              <a:gd name="T22" fmla="*/ 0 w 312"/>
              <a:gd name="T23" fmla="*/ 306 h 666"/>
              <a:gd name="T24" fmla="*/ 0 w 312"/>
              <a:gd name="T25" fmla="*/ 342 h 666"/>
              <a:gd name="T26" fmla="*/ 8 w 312"/>
              <a:gd name="T27" fmla="*/ 384 h 666"/>
              <a:gd name="T28" fmla="*/ 19 w 312"/>
              <a:gd name="T29" fmla="*/ 425 h 666"/>
              <a:gd name="T30" fmla="*/ 42 w 312"/>
              <a:gd name="T31" fmla="*/ 468 h 666"/>
              <a:gd name="T32" fmla="*/ 66 w 312"/>
              <a:gd name="T33" fmla="*/ 504 h 666"/>
              <a:gd name="T34" fmla="*/ 86 w 312"/>
              <a:gd name="T35" fmla="*/ 533 h 666"/>
              <a:gd name="T36" fmla="*/ 110 w 312"/>
              <a:gd name="T37" fmla="*/ 560 h 666"/>
              <a:gd name="T38" fmla="*/ 136 w 312"/>
              <a:gd name="T39" fmla="*/ 585 h 666"/>
              <a:gd name="T40" fmla="*/ 162 w 312"/>
              <a:gd name="T41" fmla="*/ 606 h 666"/>
              <a:gd name="T42" fmla="*/ 194 w 312"/>
              <a:gd name="T43" fmla="*/ 627 h 666"/>
              <a:gd name="T44" fmla="*/ 230 w 312"/>
              <a:gd name="T45" fmla="*/ 644 h 666"/>
              <a:gd name="T46" fmla="*/ 276 w 312"/>
              <a:gd name="T47" fmla="*/ 660 h 666"/>
              <a:gd name="T48" fmla="*/ 312 w 312"/>
              <a:gd name="T49" fmla="*/ 666 h 66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312"/>
              <a:gd name="T76" fmla="*/ 0 h 666"/>
              <a:gd name="T77" fmla="*/ 312 w 312"/>
              <a:gd name="T78" fmla="*/ 666 h 66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312" h="666">
                <a:moveTo>
                  <a:pt x="216" y="0"/>
                </a:moveTo>
                <a:lnTo>
                  <a:pt x="186" y="12"/>
                </a:lnTo>
                <a:lnTo>
                  <a:pt x="162" y="24"/>
                </a:lnTo>
                <a:lnTo>
                  <a:pt x="132" y="42"/>
                </a:lnTo>
                <a:lnTo>
                  <a:pt x="109" y="65"/>
                </a:lnTo>
                <a:lnTo>
                  <a:pt x="84" y="90"/>
                </a:lnTo>
                <a:lnTo>
                  <a:pt x="60" y="120"/>
                </a:lnTo>
                <a:lnTo>
                  <a:pt x="42" y="144"/>
                </a:lnTo>
                <a:lnTo>
                  <a:pt x="18" y="192"/>
                </a:lnTo>
                <a:lnTo>
                  <a:pt x="6" y="228"/>
                </a:lnTo>
                <a:lnTo>
                  <a:pt x="1" y="270"/>
                </a:lnTo>
                <a:lnTo>
                  <a:pt x="0" y="306"/>
                </a:lnTo>
                <a:lnTo>
                  <a:pt x="0" y="342"/>
                </a:lnTo>
                <a:lnTo>
                  <a:pt x="8" y="384"/>
                </a:lnTo>
                <a:lnTo>
                  <a:pt x="19" y="425"/>
                </a:lnTo>
                <a:lnTo>
                  <a:pt x="42" y="468"/>
                </a:lnTo>
                <a:lnTo>
                  <a:pt x="66" y="504"/>
                </a:lnTo>
                <a:lnTo>
                  <a:pt x="86" y="533"/>
                </a:lnTo>
                <a:lnTo>
                  <a:pt x="110" y="560"/>
                </a:lnTo>
                <a:lnTo>
                  <a:pt x="136" y="585"/>
                </a:lnTo>
                <a:lnTo>
                  <a:pt x="162" y="606"/>
                </a:lnTo>
                <a:lnTo>
                  <a:pt x="194" y="627"/>
                </a:lnTo>
                <a:lnTo>
                  <a:pt x="230" y="644"/>
                </a:lnTo>
                <a:lnTo>
                  <a:pt x="276" y="660"/>
                </a:lnTo>
                <a:lnTo>
                  <a:pt x="312" y="666"/>
                </a:lnTo>
              </a:path>
            </a:pathLst>
          </a:custGeom>
          <a:noFill/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754" name="Freeform 124"/>
          <p:cNvSpPr>
            <a:spLocks/>
          </p:cNvSpPr>
          <p:nvPr/>
        </p:nvSpPr>
        <p:spPr bwMode="auto">
          <a:xfrm>
            <a:off x="7785100" y="525463"/>
            <a:ext cx="571500" cy="1571625"/>
          </a:xfrm>
          <a:custGeom>
            <a:avLst/>
            <a:gdLst>
              <a:gd name="T0" fmla="*/ 306 w 360"/>
              <a:gd name="T1" fmla="*/ 0 h 990"/>
              <a:gd name="T2" fmla="*/ 306 w 360"/>
              <a:gd name="T3" fmla="*/ 36 h 990"/>
              <a:gd name="T4" fmla="*/ 306 w 360"/>
              <a:gd name="T5" fmla="*/ 90 h 990"/>
              <a:gd name="T6" fmla="*/ 306 w 360"/>
              <a:gd name="T7" fmla="*/ 144 h 990"/>
              <a:gd name="T8" fmla="*/ 312 w 360"/>
              <a:gd name="T9" fmla="*/ 216 h 990"/>
              <a:gd name="T10" fmla="*/ 318 w 360"/>
              <a:gd name="T11" fmla="*/ 276 h 990"/>
              <a:gd name="T12" fmla="*/ 324 w 360"/>
              <a:gd name="T13" fmla="*/ 324 h 990"/>
              <a:gd name="T14" fmla="*/ 331 w 360"/>
              <a:gd name="T15" fmla="*/ 363 h 990"/>
              <a:gd name="T16" fmla="*/ 342 w 360"/>
              <a:gd name="T17" fmla="*/ 426 h 990"/>
              <a:gd name="T18" fmla="*/ 348 w 360"/>
              <a:gd name="T19" fmla="*/ 468 h 990"/>
              <a:gd name="T20" fmla="*/ 353 w 360"/>
              <a:gd name="T21" fmla="*/ 509 h 990"/>
              <a:gd name="T22" fmla="*/ 360 w 360"/>
              <a:gd name="T23" fmla="*/ 558 h 990"/>
              <a:gd name="T24" fmla="*/ 360 w 360"/>
              <a:gd name="T25" fmla="*/ 612 h 990"/>
              <a:gd name="T26" fmla="*/ 356 w 360"/>
              <a:gd name="T27" fmla="*/ 678 h 990"/>
              <a:gd name="T28" fmla="*/ 346 w 360"/>
              <a:gd name="T29" fmla="*/ 740 h 990"/>
              <a:gd name="T30" fmla="*/ 335 w 360"/>
              <a:gd name="T31" fmla="*/ 791 h 990"/>
              <a:gd name="T32" fmla="*/ 317 w 360"/>
              <a:gd name="T33" fmla="*/ 836 h 990"/>
              <a:gd name="T34" fmla="*/ 296 w 360"/>
              <a:gd name="T35" fmla="*/ 876 h 990"/>
              <a:gd name="T36" fmla="*/ 272 w 360"/>
              <a:gd name="T37" fmla="*/ 905 h 990"/>
              <a:gd name="T38" fmla="*/ 246 w 360"/>
              <a:gd name="T39" fmla="*/ 924 h 990"/>
              <a:gd name="T40" fmla="*/ 210 w 360"/>
              <a:gd name="T41" fmla="*/ 942 h 990"/>
              <a:gd name="T42" fmla="*/ 152 w 360"/>
              <a:gd name="T43" fmla="*/ 963 h 990"/>
              <a:gd name="T44" fmla="*/ 116 w 360"/>
              <a:gd name="T45" fmla="*/ 978 h 990"/>
              <a:gd name="T46" fmla="*/ 76 w 360"/>
              <a:gd name="T47" fmla="*/ 990 h 990"/>
              <a:gd name="T48" fmla="*/ 42 w 360"/>
              <a:gd name="T49" fmla="*/ 990 h 990"/>
              <a:gd name="T50" fmla="*/ 0 w 360"/>
              <a:gd name="T51" fmla="*/ 984 h 990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360"/>
              <a:gd name="T79" fmla="*/ 0 h 990"/>
              <a:gd name="T80" fmla="*/ 360 w 360"/>
              <a:gd name="T81" fmla="*/ 990 h 990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360" h="990">
                <a:moveTo>
                  <a:pt x="306" y="0"/>
                </a:moveTo>
                <a:lnTo>
                  <a:pt x="306" y="36"/>
                </a:lnTo>
                <a:lnTo>
                  <a:pt x="306" y="90"/>
                </a:lnTo>
                <a:lnTo>
                  <a:pt x="306" y="144"/>
                </a:lnTo>
                <a:lnTo>
                  <a:pt x="312" y="216"/>
                </a:lnTo>
                <a:lnTo>
                  <a:pt x="318" y="276"/>
                </a:lnTo>
                <a:lnTo>
                  <a:pt x="324" y="324"/>
                </a:lnTo>
                <a:lnTo>
                  <a:pt x="331" y="363"/>
                </a:lnTo>
                <a:lnTo>
                  <a:pt x="342" y="426"/>
                </a:lnTo>
                <a:lnTo>
                  <a:pt x="348" y="468"/>
                </a:lnTo>
                <a:lnTo>
                  <a:pt x="353" y="509"/>
                </a:lnTo>
                <a:lnTo>
                  <a:pt x="360" y="558"/>
                </a:lnTo>
                <a:lnTo>
                  <a:pt x="360" y="612"/>
                </a:lnTo>
                <a:lnTo>
                  <a:pt x="356" y="678"/>
                </a:lnTo>
                <a:lnTo>
                  <a:pt x="346" y="740"/>
                </a:lnTo>
                <a:lnTo>
                  <a:pt x="335" y="791"/>
                </a:lnTo>
                <a:lnTo>
                  <a:pt x="317" y="836"/>
                </a:lnTo>
                <a:lnTo>
                  <a:pt x="296" y="876"/>
                </a:lnTo>
                <a:lnTo>
                  <a:pt x="272" y="905"/>
                </a:lnTo>
                <a:lnTo>
                  <a:pt x="246" y="924"/>
                </a:lnTo>
                <a:lnTo>
                  <a:pt x="210" y="942"/>
                </a:lnTo>
                <a:lnTo>
                  <a:pt x="152" y="963"/>
                </a:lnTo>
                <a:lnTo>
                  <a:pt x="116" y="978"/>
                </a:lnTo>
                <a:lnTo>
                  <a:pt x="76" y="990"/>
                </a:lnTo>
                <a:lnTo>
                  <a:pt x="42" y="990"/>
                </a:lnTo>
                <a:lnTo>
                  <a:pt x="0" y="984"/>
                </a:lnTo>
              </a:path>
            </a:pathLst>
          </a:custGeom>
          <a:noFill/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755" name="Freeform 125"/>
          <p:cNvSpPr>
            <a:spLocks/>
          </p:cNvSpPr>
          <p:nvPr/>
        </p:nvSpPr>
        <p:spPr bwMode="auto">
          <a:xfrm>
            <a:off x="5661025" y="1125538"/>
            <a:ext cx="723900" cy="571500"/>
          </a:xfrm>
          <a:custGeom>
            <a:avLst/>
            <a:gdLst>
              <a:gd name="T0" fmla="*/ 76 w 76"/>
              <a:gd name="T1" fmla="*/ 19 h 60"/>
              <a:gd name="T2" fmla="*/ 28 w 76"/>
              <a:gd name="T3" fmla="*/ 0 h 60"/>
              <a:gd name="T4" fmla="*/ 0 w 76"/>
              <a:gd name="T5" fmla="*/ 45 h 60"/>
              <a:gd name="T6" fmla="*/ 47 w 76"/>
              <a:gd name="T7" fmla="*/ 60 h 60"/>
              <a:gd name="T8" fmla="*/ 0 60000 65536"/>
              <a:gd name="T9" fmla="*/ 0 60000 65536"/>
              <a:gd name="T10" fmla="*/ 0 60000 65536"/>
              <a:gd name="T11" fmla="*/ 0 60000 65536"/>
              <a:gd name="T12" fmla="*/ 0 w 76"/>
              <a:gd name="T13" fmla="*/ 0 h 60"/>
              <a:gd name="T14" fmla="*/ 76 w 76"/>
              <a:gd name="T15" fmla="*/ 60 h 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" h="60">
                <a:moveTo>
                  <a:pt x="76" y="19"/>
                </a:moveTo>
                <a:lnTo>
                  <a:pt x="28" y="0"/>
                </a:lnTo>
                <a:lnTo>
                  <a:pt x="0" y="45"/>
                </a:lnTo>
                <a:lnTo>
                  <a:pt x="47" y="60"/>
                </a:lnTo>
              </a:path>
            </a:pathLst>
          </a:custGeom>
          <a:noFill/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756" name="Rectangle 126"/>
          <p:cNvSpPr>
            <a:spLocks noChangeArrowheads="1"/>
          </p:cNvSpPr>
          <p:nvPr/>
        </p:nvSpPr>
        <p:spPr bwMode="auto">
          <a:xfrm rot="600000">
            <a:off x="6953250" y="1314450"/>
            <a:ext cx="1016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100"/>
              <a:t>D</a:t>
            </a:r>
            <a:endParaRPr lang="it-IT"/>
          </a:p>
        </p:txBody>
      </p:sp>
      <p:sp>
        <p:nvSpPr>
          <p:cNvPr id="27757" name="Rectangle 127"/>
          <p:cNvSpPr>
            <a:spLocks noChangeArrowheads="1"/>
          </p:cNvSpPr>
          <p:nvPr/>
        </p:nvSpPr>
        <p:spPr bwMode="auto">
          <a:xfrm rot="2280000">
            <a:off x="7175500" y="1403350"/>
            <a:ext cx="1016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100"/>
              <a:t>R</a:t>
            </a:r>
            <a:endParaRPr lang="it-IT"/>
          </a:p>
        </p:txBody>
      </p:sp>
      <p:sp>
        <p:nvSpPr>
          <p:cNvPr id="27758" name="Rectangle 128"/>
          <p:cNvSpPr>
            <a:spLocks noChangeArrowheads="1"/>
          </p:cNvSpPr>
          <p:nvPr/>
        </p:nvSpPr>
        <p:spPr bwMode="auto">
          <a:xfrm rot="2700000">
            <a:off x="7338220" y="1570831"/>
            <a:ext cx="9366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100"/>
              <a:t>A</a:t>
            </a:r>
            <a:endParaRPr lang="it-IT"/>
          </a:p>
        </p:txBody>
      </p:sp>
      <p:sp>
        <p:nvSpPr>
          <p:cNvPr id="27759" name="Rectangle 129"/>
          <p:cNvSpPr>
            <a:spLocks noChangeArrowheads="1"/>
          </p:cNvSpPr>
          <p:nvPr/>
        </p:nvSpPr>
        <p:spPr bwMode="auto">
          <a:xfrm rot="2100000">
            <a:off x="7497763" y="1725613"/>
            <a:ext cx="1079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100"/>
              <a:t>G</a:t>
            </a:r>
            <a:endParaRPr lang="it-IT"/>
          </a:p>
        </p:txBody>
      </p:sp>
      <p:sp>
        <p:nvSpPr>
          <p:cNvPr id="27760" name="Rectangle 130"/>
          <p:cNvSpPr>
            <a:spLocks noChangeArrowheads="1"/>
          </p:cNvSpPr>
          <p:nvPr/>
        </p:nvSpPr>
        <p:spPr bwMode="auto">
          <a:xfrm rot="1140000">
            <a:off x="7662863" y="1839913"/>
            <a:ext cx="1079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100"/>
              <a:t>O</a:t>
            </a:r>
            <a:endParaRPr lang="it-IT"/>
          </a:p>
        </p:txBody>
      </p:sp>
      <p:sp>
        <p:nvSpPr>
          <p:cNvPr id="27761" name="Rectangle 131"/>
          <p:cNvSpPr>
            <a:spLocks noChangeArrowheads="1"/>
          </p:cNvSpPr>
          <p:nvPr/>
        </p:nvSpPr>
        <p:spPr bwMode="auto">
          <a:xfrm rot="-360000">
            <a:off x="7853363" y="1862138"/>
            <a:ext cx="1016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100"/>
              <a:t>N</a:t>
            </a:r>
            <a:endParaRPr lang="it-IT"/>
          </a:p>
        </p:txBody>
      </p:sp>
      <p:sp>
        <p:nvSpPr>
          <p:cNvPr id="27762" name="Rectangle 132"/>
          <p:cNvSpPr>
            <a:spLocks noChangeArrowheads="1"/>
          </p:cNvSpPr>
          <p:nvPr/>
        </p:nvSpPr>
        <p:spPr bwMode="auto">
          <a:xfrm rot="-1620000">
            <a:off x="7994650" y="1793875"/>
            <a:ext cx="9366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100"/>
              <a:t>E</a:t>
            </a:r>
            <a:endParaRPr lang="it-IT"/>
          </a:p>
        </p:txBody>
      </p:sp>
      <p:sp>
        <p:nvSpPr>
          <p:cNvPr id="27763" name="Rectangle 134"/>
          <p:cNvSpPr>
            <a:spLocks noChangeArrowheads="1"/>
          </p:cNvSpPr>
          <p:nvPr/>
        </p:nvSpPr>
        <p:spPr bwMode="auto">
          <a:xfrm rot="4320000">
            <a:off x="7217569" y="659607"/>
            <a:ext cx="69850" cy="10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700"/>
              <a:t>O</a:t>
            </a:r>
          </a:p>
        </p:txBody>
      </p:sp>
      <p:sp>
        <p:nvSpPr>
          <p:cNvPr id="27764" name="Rectangle 135"/>
          <p:cNvSpPr>
            <a:spLocks noChangeArrowheads="1"/>
          </p:cNvSpPr>
          <p:nvPr/>
        </p:nvSpPr>
        <p:spPr bwMode="auto">
          <a:xfrm rot="3900000">
            <a:off x="7249319" y="754857"/>
            <a:ext cx="63500" cy="1063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700"/>
              <a:t>R</a:t>
            </a:r>
          </a:p>
        </p:txBody>
      </p:sp>
      <p:sp>
        <p:nvSpPr>
          <p:cNvPr id="27765" name="Rectangle 136"/>
          <p:cNvSpPr>
            <a:spLocks noChangeArrowheads="1"/>
          </p:cNvSpPr>
          <p:nvPr/>
        </p:nvSpPr>
        <p:spPr bwMode="auto">
          <a:xfrm rot="4020000">
            <a:off x="7288213" y="831850"/>
            <a:ext cx="58737" cy="1063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700"/>
              <a:t>S</a:t>
            </a:r>
          </a:p>
        </p:txBody>
      </p:sp>
      <p:sp>
        <p:nvSpPr>
          <p:cNvPr id="27766" name="Rectangle 137"/>
          <p:cNvSpPr>
            <a:spLocks noChangeArrowheads="1"/>
          </p:cNvSpPr>
          <p:nvPr/>
        </p:nvSpPr>
        <p:spPr bwMode="auto">
          <a:xfrm rot="2700000">
            <a:off x="7335838" y="895350"/>
            <a:ext cx="58737" cy="1063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700"/>
              <a:t>A</a:t>
            </a:r>
          </a:p>
        </p:txBody>
      </p:sp>
      <p:sp>
        <p:nvSpPr>
          <p:cNvPr id="27767" name="Rectangle 138"/>
          <p:cNvSpPr>
            <a:spLocks noChangeArrowheads="1"/>
          </p:cNvSpPr>
          <p:nvPr/>
        </p:nvSpPr>
        <p:spPr bwMode="auto">
          <a:xfrm rot="1920000">
            <a:off x="7416800" y="969963"/>
            <a:ext cx="74613" cy="1063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700"/>
              <a:t>M</a:t>
            </a:r>
          </a:p>
        </p:txBody>
      </p:sp>
      <p:sp>
        <p:nvSpPr>
          <p:cNvPr id="27768" name="Rectangle 139"/>
          <p:cNvSpPr>
            <a:spLocks noChangeArrowheads="1"/>
          </p:cNvSpPr>
          <p:nvPr/>
        </p:nvSpPr>
        <p:spPr bwMode="auto">
          <a:xfrm rot="1560000">
            <a:off x="7496175" y="1001713"/>
            <a:ext cx="25400" cy="1063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700"/>
              <a:t>I</a:t>
            </a:r>
          </a:p>
        </p:txBody>
      </p:sp>
      <p:sp>
        <p:nvSpPr>
          <p:cNvPr id="27769" name="Rectangle 140"/>
          <p:cNvSpPr>
            <a:spLocks noChangeArrowheads="1"/>
          </p:cNvSpPr>
          <p:nvPr/>
        </p:nvSpPr>
        <p:spPr bwMode="auto">
          <a:xfrm rot="1140000">
            <a:off x="7519988" y="1023938"/>
            <a:ext cx="63500" cy="1063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700"/>
              <a:t>N</a:t>
            </a:r>
          </a:p>
        </p:txBody>
      </p:sp>
      <p:sp>
        <p:nvSpPr>
          <p:cNvPr id="27770" name="Rectangle 141"/>
          <p:cNvSpPr>
            <a:spLocks noChangeArrowheads="1"/>
          </p:cNvSpPr>
          <p:nvPr/>
        </p:nvSpPr>
        <p:spPr bwMode="auto">
          <a:xfrm rot="720000">
            <a:off x="7591425" y="1038225"/>
            <a:ext cx="69850" cy="1063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700"/>
              <a:t>O</a:t>
            </a:r>
          </a:p>
        </p:txBody>
      </p:sp>
      <p:sp>
        <p:nvSpPr>
          <p:cNvPr id="27771" name="Rectangle 142"/>
          <p:cNvSpPr>
            <a:spLocks noChangeArrowheads="1"/>
          </p:cNvSpPr>
          <p:nvPr/>
        </p:nvSpPr>
        <p:spPr bwMode="auto">
          <a:xfrm rot="540000">
            <a:off x="7675563" y="1054100"/>
            <a:ext cx="63500" cy="1063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700"/>
              <a:t>R</a:t>
            </a:r>
          </a:p>
        </p:txBody>
      </p:sp>
      <p:sp>
        <p:nvSpPr>
          <p:cNvPr id="27772" name="Rectangle 143"/>
          <p:cNvSpPr>
            <a:spLocks noChangeArrowheads="1"/>
          </p:cNvSpPr>
          <p:nvPr/>
        </p:nvSpPr>
        <p:spPr bwMode="auto">
          <a:xfrm rot="300000">
            <a:off x="7748588" y="1060450"/>
            <a:ext cx="58737" cy="1063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700"/>
              <a:t>E</a:t>
            </a:r>
          </a:p>
        </p:txBody>
      </p:sp>
      <p:sp>
        <p:nvSpPr>
          <p:cNvPr id="80019" name="Freeform 147"/>
          <p:cNvSpPr>
            <a:spLocks noEditPoints="1"/>
          </p:cNvSpPr>
          <p:nvPr/>
        </p:nvSpPr>
        <p:spPr bwMode="auto">
          <a:xfrm>
            <a:off x="7000875" y="463550"/>
            <a:ext cx="228600" cy="219075"/>
          </a:xfrm>
          <a:custGeom>
            <a:avLst/>
            <a:gdLst>
              <a:gd name="T0" fmla="*/ 12 w 24"/>
              <a:gd name="T1" fmla="*/ 0 h 23"/>
              <a:gd name="T2" fmla="*/ 15 w 24"/>
              <a:gd name="T3" fmla="*/ 9 h 23"/>
              <a:gd name="T4" fmla="*/ 24 w 24"/>
              <a:gd name="T5" fmla="*/ 9 h 23"/>
              <a:gd name="T6" fmla="*/ 17 w 24"/>
              <a:gd name="T7" fmla="*/ 14 h 23"/>
              <a:gd name="T8" fmla="*/ 20 w 24"/>
              <a:gd name="T9" fmla="*/ 23 h 23"/>
              <a:gd name="T10" fmla="*/ 12 w 24"/>
              <a:gd name="T11" fmla="*/ 18 h 23"/>
              <a:gd name="T12" fmla="*/ 5 w 24"/>
              <a:gd name="T13" fmla="*/ 23 h 23"/>
              <a:gd name="T14" fmla="*/ 8 w 24"/>
              <a:gd name="T15" fmla="*/ 14 h 23"/>
              <a:gd name="T16" fmla="*/ 0 w 24"/>
              <a:gd name="T17" fmla="*/ 9 h 23"/>
              <a:gd name="T18" fmla="*/ 10 w 24"/>
              <a:gd name="T19" fmla="*/ 9 h 23"/>
              <a:gd name="T20" fmla="*/ 12 w 24"/>
              <a:gd name="T21" fmla="*/ 0 h 23"/>
              <a:gd name="T22" fmla="*/ 11 w 24"/>
              <a:gd name="T23" fmla="*/ 5 h 2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4"/>
              <a:gd name="T37" fmla="*/ 0 h 23"/>
              <a:gd name="T38" fmla="*/ 24 w 24"/>
              <a:gd name="T39" fmla="*/ 23 h 2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4" h="23">
                <a:moveTo>
                  <a:pt x="12" y="0"/>
                </a:moveTo>
                <a:lnTo>
                  <a:pt x="15" y="9"/>
                </a:lnTo>
                <a:lnTo>
                  <a:pt x="24" y="9"/>
                </a:lnTo>
                <a:lnTo>
                  <a:pt x="17" y="14"/>
                </a:lnTo>
                <a:lnTo>
                  <a:pt x="20" y="23"/>
                </a:lnTo>
                <a:lnTo>
                  <a:pt x="12" y="18"/>
                </a:lnTo>
                <a:lnTo>
                  <a:pt x="5" y="23"/>
                </a:lnTo>
                <a:lnTo>
                  <a:pt x="8" y="14"/>
                </a:lnTo>
                <a:lnTo>
                  <a:pt x="0" y="9"/>
                </a:lnTo>
                <a:lnTo>
                  <a:pt x="10" y="9"/>
                </a:lnTo>
                <a:lnTo>
                  <a:pt x="12" y="0"/>
                </a:lnTo>
                <a:close/>
                <a:moveTo>
                  <a:pt x="11" y="5"/>
                </a:moveTo>
              </a:path>
            </a:pathLst>
          </a:cu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774" name="Freeform 149"/>
          <p:cNvSpPr>
            <a:spLocks/>
          </p:cNvSpPr>
          <p:nvPr/>
        </p:nvSpPr>
        <p:spPr bwMode="auto">
          <a:xfrm>
            <a:off x="7124700" y="642938"/>
            <a:ext cx="658813" cy="763587"/>
          </a:xfrm>
          <a:custGeom>
            <a:avLst/>
            <a:gdLst>
              <a:gd name="T0" fmla="*/ 0 w 415"/>
              <a:gd name="T1" fmla="*/ 0 h 481"/>
              <a:gd name="T2" fmla="*/ 4 w 415"/>
              <a:gd name="T3" fmla="*/ 15 h 481"/>
              <a:gd name="T4" fmla="*/ 12 w 415"/>
              <a:gd name="T5" fmla="*/ 64 h 481"/>
              <a:gd name="T6" fmla="*/ 27 w 415"/>
              <a:gd name="T7" fmla="*/ 130 h 481"/>
              <a:gd name="T8" fmla="*/ 37 w 415"/>
              <a:gd name="T9" fmla="*/ 162 h 481"/>
              <a:gd name="T10" fmla="*/ 52 w 415"/>
              <a:gd name="T11" fmla="*/ 196 h 481"/>
              <a:gd name="T12" fmla="*/ 78 w 415"/>
              <a:gd name="T13" fmla="*/ 231 h 481"/>
              <a:gd name="T14" fmla="*/ 115 w 415"/>
              <a:gd name="T15" fmla="*/ 265 h 481"/>
              <a:gd name="T16" fmla="*/ 142 w 415"/>
              <a:gd name="T17" fmla="*/ 289 h 481"/>
              <a:gd name="T18" fmla="*/ 175 w 415"/>
              <a:gd name="T19" fmla="*/ 310 h 481"/>
              <a:gd name="T20" fmla="*/ 204 w 415"/>
              <a:gd name="T21" fmla="*/ 328 h 481"/>
              <a:gd name="T22" fmla="*/ 244 w 415"/>
              <a:gd name="T23" fmla="*/ 351 h 481"/>
              <a:gd name="T24" fmla="*/ 406 w 415"/>
              <a:gd name="T25" fmla="*/ 370 h 481"/>
              <a:gd name="T26" fmla="*/ 415 w 415"/>
              <a:gd name="T27" fmla="*/ 481 h 481"/>
              <a:gd name="T28" fmla="*/ 253 w 415"/>
              <a:gd name="T29" fmla="*/ 460 h 481"/>
              <a:gd name="T30" fmla="*/ 247 w 415"/>
              <a:gd name="T31" fmla="*/ 361 h 48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15"/>
              <a:gd name="T49" fmla="*/ 0 h 481"/>
              <a:gd name="T50" fmla="*/ 415 w 415"/>
              <a:gd name="T51" fmla="*/ 481 h 48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15" h="481">
                <a:moveTo>
                  <a:pt x="0" y="0"/>
                </a:moveTo>
                <a:lnTo>
                  <a:pt x="4" y="15"/>
                </a:lnTo>
                <a:lnTo>
                  <a:pt x="12" y="64"/>
                </a:lnTo>
                <a:lnTo>
                  <a:pt x="27" y="130"/>
                </a:lnTo>
                <a:lnTo>
                  <a:pt x="37" y="162"/>
                </a:lnTo>
                <a:lnTo>
                  <a:pt x="52" y="196"/>
                </a:lnTo>
                <a:lnTo>
                  <a:pt x="78" y="231"/>
                </a:lnTo>
                <a:lnTo>
                  <a:pt x="115" y="265"/>
                </a:lnTo>
                <a:lnTo>
                  <a:pt x="142" y="289"/>
                </a:lnTo>
                <a:lnTo>
                  <a:pt x="175" y="310"/>
                </a:lnTo>
                <a:lnTo>
                  <a:pt x="204" y="328"/>
                </a:lnTo>
                <a:lnTo>
                  <a:pt x="244" y="351"/>
                </a:lnTo>
                <a:lnTo>
                  <a:pt x="406" y="370"/>
                </a:lnTo>
                <a:lnTo>
                  <a:pt x="415" y="481"/>
                </a:lnTo>
                <a:lnTo>
                  <a:pt x="253" y="460"/>
                </a:lnTo>
                <a:lnTo>
                  <a:pt x="247" y="361"/>
                </a:lnTo>
              </a:path>
            </a:pathLst>
          </a:custGeom>
          <a:noFill/>
          <a:ln w="317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775" name="Oval 151"/>
          <p:cNvSpPr>
            <a:spLocks noChangeArrowheads="1"/>
          </p:cNvSpPr>
          <p:nvPr/>
        </p:nvSpPr>
        <p:spPr bwMode="auto">
          <a:xfrm>
            <a:off x="5626100" y="1519238"/>
            <a:ext cx="76200" cy="74612"/>
          </a:xfrm>
          <a:prstGeom prst="ellipse">
            <a:avLst/>
          </a:pr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776" name="AutoShape 153"/>
          <p:cNvSpPr>
            <a:spLocks noChangeArrowheads="1"/>
          </p:cNvSpPr>
          <p:nvPr/>
        </p:nvSpPr>
        <p:spPr bwMode="auto">
          <a:xfrm rot="792131">
            <a:off x="6832600" y="3040063"/>
            <a:ext cx="88900" cy="136525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777" name="Text Box 154"/>
          <p:cNvSpPr txBox="1">
            <a:spLocks noChangeArrowheads="1"/>
          </p:cNvSpPr>
          <p:nvPr/>
        </p:nvSpPr>
        <p:spPr bwMode="auto">
          <a:xfrm rot="818024">
            <a:off x="6626225" y="2859088"/>
            <a:ext cx="512763" cy="198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700"/>
              <a:t>+14.000</a:t>
            </a:r>
          </a:p>
        </p:txBody>
      </p:sp>
      <p:sp>
        <p:nvSpPr>
          <p:cNvPr id="27778" name="AutoShape 155"/>
          <p:cNvSpPr>
            <a:spLocks noChangeArrowheads="1"/>
          </p:cNvSpPr>
          <p:nvPr/>
        </p:nvSpPr>
        <p:spPr bwMode="auto">
          <a:xfrm rot="3319158">
            <a:off x="6097588" y="2519362"/>
            <a:ext cx="88900" cy="136525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779" name="Text Box 156"/>
          <p:cNvSpPr txBox="1">
            <a:spLocks noChangeArrowheads="1"/>
          </p:cNvSpPr>
          <p:nvPr/>
        </p:nvSpPr>
        <p:spPr bwMode="auto">
          <a:xfrm rot="3379657">
            <a:off x="5972175" y="2405063"/>
            <a:ext cx="512763" cy="198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700"/>
              <a:t>+11.000</a:t>
            </a:r>
          </a:p>
        </p:txBody>
      </p:sp>
      <p:sp>
        <p:nvSpPr>
          <p:cNvPr id="27780" name="AutoShape 157"/>
          <p:cNvSpPr>
            <a:spLocks noChangeArrowheads="1"/>
          </p:cNvSpPr>
          <p:nvPr/>
        </p:nvSpPr>
        <p:spPr bwMode="auto">
          <a:xfrm rot="6051872">
            <a:off x="5919788" y="1697037"/>
            <a:ext cx="88900" cy="136525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781" name="AutoShape 158"/>
          <p:cNvSpPr>
            <a:spLocks noChangeArrowheads="1"/>
          </p:cNvSpPr>
          <p:nvPr/>
        </p:nvSpPr>
        <p:spPr bwMode="auto">
          <a:xfrm rot="8693611">
            <a:off x="6465888" y="846138"/>
            <a:ext cx="88900" cy="136525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782" name="Text Box 159"/>
          <p:cNvSpPr txBox="1">
            <a:spLocks noChangeArrowheads="1"/>
          </p:cNvSpPr>
          <p:nvPr/>
        </p:nvSpPr>
        <p:spPr bwMode="auto">
          <a:xfrm rot="-1802726">
            <a:off x="6354763" y="895350"/>
            <a:ext cx="512762" cy="198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700"/>
              <a:t>+4.000</a:t>
            </a:r>
          </a:p>
        </p:txBody>
      </p:sp>
      <p:sp>
        <p:nvSpPr>
          <p:cNvPr id="27783" name="Text Box 160"/>
          <p:cNvSpPr txBox="1">
            <a:spLocks noChangeArrowheads="1"/>
          </p:cNvSpPr>
          <p:nvPr/>
        </p:nvSpPr>
        <p:spPr bwMode="auto">
          <a:xfrm rot="-299431">
            <a:off x="6746875" y="630238"/>
            <a:ext cx="512763" cy="198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700"/>
              <a:t>+2.000</a:t>
            </a:r>
          </a:p>
        </p:txBody>
      </p:sp>
      <p:sp>
        <p:nvSpPr>
          <p:cNvPr id="27784" name="Text Box 161"/>
          <p:cNvSpPr txBox="1">
            <a:spLocks noChangeArrowheads="1"/>
          </p:cNvSpPr>
          <p:nvPr/>
        </p:nvSpPr>
        <p:spPr bwMode="auto">
          <a:xfrm rot="1836842">
            <a:off x="7604125" y="974725"/>
            <a:ext cx="512763" cy="198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700"/>
              <a:t>0</a:t>
            </a:r>
          </a:p>
        </p:txBody>
      </p:sp>
      <p:sp>
        <p:nvSpPr>
          <p:cNvPr id="27785" name="AutoShape 162"/>
          <p:cNvSpPr>
            <a:spLocks noChangeArrowheads="1"/>
          </p:cNvSpPr>
          <p:nvPr/>
        </p:nvSpPr>
        <p:spPr bwMode="auto">
          <a:xfrm rot="-8712103">
            <a:off x="7748588" y="846138"/>
            <a:ext cx="88900" cy="136525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786" name="Oval 163"/>
          <p:cNvSpPr>
            <a:spLocks noChangeArrowheads="1"/>
          </p:cNvSpPr>
          <p:nvPr/>
        </p:nvSpPr>
        <p:spPr bwMode="auto">
          <a:xfrm>
            <a:off x="7145338" y="1843088"/>
            <a:ext cx="85725" cy="85725"/>
          </a:xfrm>
          <a:prstGeom prst="ellipse">
            <a:avLst/>
          </a:prstGeom>
          <a:solidFill>
            <a:srgbClr val="0000CC"/>
          </a:solidFill>
          <a:ln w="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787" name="AutoShape 164"/>
          <p:cNvSpPr>
            <a:spLocks noChangeArrowheads="1"/>
          </p:cNvSpPr>
          <p:nvPr/>
        </p:nvSpPr>
        <p:spPr bwMode="auto">
          <a:xfrm rot="-7554701">
            <a:off x="8148638" y="1265237"/>
            <a:ext cx="88900" cy="136525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788" name="Text Box 165"/>
          <p:cNvSpPr txBox="1">
            <a:spLocks noChangeArrowheads="1"/>
          </p:cNvSpPr>
          <p:nvPr/>
        </p:nvSpPr>
        <p:spPr bwMode="auto">
          <a:xfrm rot="3290467">
            <a:off x="7856538" y="1343025"/>
            <a:ext cx="512762" cy="198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700"/>
              <a:t>-2.000</a:t>
            </a:r>
          </a:p>
        </p:txBody>
      </p:sp>
      <p:sp>
        <p:nvSpPr>
          <p:cNvPr id="27789" name="Text Box 166"/>
          <p:cNvSpPr txBox="1">
            <a:spLocks noChangeArrowheads="1"/>
          </p:cNvSpPr>
          <p:nvPr/>
        </p:nvSpPr>
        <p:spPr bwMode="auto">
          <a:xfrm>
            <a:off x="179388" y="188913"/>
            <a:ext cx="3189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Effetti della precessione</a:t>
            </a:r>
          </a:p>
        </p:txBody>
      </p:sp>
      <p:sp>
        <p:nvSpPr>
          <p:cNvPr id="27790" name="Freeform 169"/>
          <p:cNvSpPr>
            <a:spLocks/>
          </p:cNvSpPr>
          <p:nvPr/>
        </p:nvSpPr>
        <p:spPr bwMode="auto">
          <a:xfrm>
            <a:off x="8242300" y="1957388"/>
            <a:ext cx="292100" cy="831850"/>
          </a:xfrm>
          <a:custGeom>
            <a:avLst/>
            <a:gdLst>
              <a:gd name="T0" fmla="*/ 0 w 184"/>
              <a:gd name="T1" fmla="*/ 524 h 524"/>
              <a:gd name="T2" fmla="*/ 29 w 184"/>
              <a:gd name="T3" fmla="*/ 486 h 524"/>
              <a:gd name="T4" fmla="*/ 62 w 184"/>
              <a:gd name="T5" fmla="*/ 436 h 524"/>
              <a:gd name="T6" fmla="*/ 89 w 184"/>
              <a:gd name="T7" fmla="*/ 384 h 524"/>
              <a:gd name="T8" fmla="*/ 113 w 184"/>
              <a:gd name="T9" fmla="*/ 331 h 524"/>
              <a:gd name="T10" fmla="*/ 133 w 184"/>
              <a:gd name="T11" fmla="*/ 277 h 524"/>
              <a:gd name="T12" fmla="*/ 152 w 184"/>
              <a:gd name="T13" fmla="*/ 213 h 524"/>
              <a:gd name="T14" fmla="*/ 164 w 184"/>
              <a:gd name="T15" fmla="*/ 163 h 524"/>
              <a:gd name="T16" fmla="*/ 172 w 184"/>
              <a:gd name="T17" fmla="*/ 118 h 524"/>
              <a:gd name="T18" fmla="*/ 181 w 184"/>
              <a:gd name="T19" fmla="*/ 64 h 524"/>
              <a:gd name="T20" fmla="*/ 184 w 184"/>
              <a:gd name="T21" fmla="*/ 0 h 52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4"/>
              <a:gd name="T34" fmla="*/ 0 h 524"/>
              <a:gd name="T35" fmla="*/ 184 w 184"/>
              <a:gd name="T36" fmla="*/ 524 h 52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4" h="524">
                <a:moveTo>
                  <a:pt x="0" y="524"/>
                </a:moveTo>
                <a:lnTo>
                  <a:pt x="29" y="486"/>
                </a:lnTo>
                <a:lnTo>
                  <a:pt x="62" y="436"/>
                </a:lnTo>
                <a:lnTo>
                  <a:pt x="89" y="384"/>
                </a:lnTo>
                <a:lnTo>
                  <a:pt x="113" y="331"/>
                </a:lnTo>
                <a:lnTo>
                  <a:pt x="133" y="277"/>
                </a:lnTo>
                <a:lnTo>
                  <a:pt x="152" y="213"/>
                </a:lnTo>
                <a:lnTo>
                  <a:pt x="164" y="163"/>
                </a:lnTo>
                <a:lnTo>
                  <a:pt x="172" y="118"/>
                </a:lnTo>
                <a:lnTo>
                  <a:pt x="181" y="64"/>
                </a:lnTo>
                <a:lnTo>
                  <a:pt x="184" y="0"/>
                </a:lnTo>
              </a:path>
            </a:pathLst>
          </a:custGeom>
          <a:noFill/>
          <a:ln w="6350">
            <a:solidFill>
              <a:srgbClr val="FF0000"/>
            </a:solidFill>
            <a:round/>
            <a:headEnd/>
            <a:tailEnd type="triangle" w="sm" len="sm"/>
          </a:ln>
        </p:spPr>
        <p:txBody>
          <a:bodyPr/>
          <a:lstStyle/>
          <a:p>
            <a:endParaRPr lang="it-IT"/>
          </a:p>
        </p:txBody>
      </p:sp>
      <p:sp>
        <p:nvSpPr>
          <p:cNvPr id="27791" name="Text Box 170"/>
          <p:cNvSpPr txBox="1">
            <a:spLocks noChangeArrowheads="1"/>
          </p:cNvSpPr>
          <p:nvPr/>
        </p:nvSpPr>
        <p:spPr bwMode="auto">
          <a:xfrm>
            <a:off x="258763" y="623888"/>
            <a:ext cx="42370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600" dirty="0"/>
              <a:t>Il circolo è parallelo al piano </a:t>
            </a:r>
            <a:r>
              <a:rPr lang="it-IT" sz="1600" dirty="0" smtClean="0"/>
              <a:t>dell’eclittica</a:t>
            </a:r>
            <a:endParaRPr lang="it-IT" sz="1600" dirty="0"/>
          </a:p>
        </p:txBody>
      </p:sp>
      <p:sp>
        <p:nvSpPr>
          <p:cNvPr id="27792" name="Rectangle 171"/>
          <p:cNvSpPr>
            <a:spLocks noChangeArrowheads="1"/>
          </p:cNvSpPr>
          <p:nvPr/>
        </p:nvSpPr>
        <p:spPr bwMode="auto">
          <a:xfrm>
            <a:off x="7904163" y="652463"/>
            <a:ext cx="1905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900"/>
              <a:t>A.D</a:t>
            </a:r>
            <a:endParaRPr lang="it-IT"/>
          </a:p>
        </p:txBody>
      </p:sp>
      <p:sp>
        <p:nvSpPr>
          <p:cNvPr id="27793" name="Rectangle 172"/>
          <p:cNvSpPr>
            <a:spLocks noChangeArrowheads="1"/>
          </p:cNvSpPr>
          <p:nvPr/>
        </p:nvSpPr>
        <p:spPr bwMode="auto">
          <a:xfrm>
            <a:off x="7296150" y="493713"/>
            <a:ext cx="2286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900"/>
              <a:t>D.C.</a:t>
            </a:r>
            <a:endParaRPr lang="it-IT"/>
          </a:p>
        </p:txBody>
      </p:sp>
      <p:sp>
        <p:nvSpPr>
          <p:cNvPr id="80045" name="Oval 173"/>
          <p:cNvSpPr>
            <a:spLocks noChangeArrowheads="1"/>
          </p:cNvSpPr>
          <p:nvPr/>
        </p:nvSpPr>
        <p:spPr bwMode="auto">
          <a:xfrm>
            <a:off x="7750175" y="779463"/>
            <a:ext cx="168275" cy="160337"/>
          </a:xfrm>
          <a:prstGeom prst="ellipse">
            <a:avLst/>
          </a:prstGeom>
          <a:gradFill rotWithShape="1">
            <a:gsLst>
              <a:gs pos="0">
                <a:srgbClr val="0000FF"/>
              </a:gs>
              <a:gs pos="100000">
                <a:srgbClr val="FFFFFF"/>
              </a:gs>
            </a:gsLst>
            <a:lin ang="5400000" scaled="1"/>
          </a:gradFill>
          <a:ln w="28575" algn="ctr">
            <a:pattFill prst="shingle">
              <a:fgClr>
                <a:srgbClr val="99FF66"/>
              </a:fgClr>
              <a:bgClr>
                <a:srgbClr val="0000FF"/>
              </a:bgClr>
            </a:patt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795" name="Text Box 176"/>
          <p:cNvSpPr txBox="1">
            <a:spLocks noChangeArrowheads="1"/>
          </p:cNvSpPr>
          <p:nvPr/>
        </p:nvSpPr>
        <p:spPr bwMode="auto">
          <a:xfrm>
            <a:off x="247650" y="1069975"/>
            <a:ext cx="4237038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600"/>
              <a:t>Il polo celeste Nord, che ora si trova a circa un grado di distanza dalla polare, si sposta tra le stelle in senso retrogrado, visto da un osservatore posto all’interno della sfera celeste, girando intorno al polo Nord dell’eclittica </a:t>
            </a:r>
            <a:r>
              <a:rPr lang="el-GR" sz="1600">
                <a:solidFill>
                  <a:srgbClr val="99FF66"/>
                </a:solidFill>
                <a:latin typeface="GreekC" pitchFamily="2" charset="0"/>
              </a:rPr>
              <a:t>π</a:t>
            </a:r>
            <a:r>
              <a:rPr lang="it-IT" sz="1600" baseline="-25000">
                <a:solidFill>
                  <a:srgbClr val="99FF66"/>
                </a:solidFill>
                <a:latin typeface="GreekC" pitchFamily="2" charset="0"/>
              </a:rPr>
              <a:t>n</a:t>
            </a:r>
            <a:r>
              <a:rPr lang="it-IT" sz="1600" baseline="-25000">
                <a:latin typeface="GreekC" pitchFamily="2" charset="0"/>
              </a:rPr>
              <a:t> </a:t>
            </a:r>
            <a:r>
              <a:rPr lang="it-IT" sz="1600"/>
              <a:t> a una distanza sferica di 23°27’</a:t>
            </a:r>
          </a:p>
        </p:txBody>
      </p:sp>
      <p:sp>
        <p:nvSpPr>
          <p:cNvPr id="27796" name="Line 223"/>
          <p:cNvSpPr>
            <a:spLocks noChangeShapeType="1"/>
          </p:cNvSpPr>
          <p:nvPr/>
        </p:nvSpPr>
        <p:spPr bwMode="auto">
          <a:xfrm>
            <a:off x="642938" y="5287963"/>
            <a:ext cx="465137" cy="3175"/>
          </a:xfrm>
          <a:prstGeom prst="line">
            <a:avLst/>
          </a:prstGeom>
          <a:noFill/>
          <a:ln w="0">
            <a:solidFill>
              <a:srgbClr val="FF0000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it-IT"/>
          </a:p>
        </p:txBody>
      </p:sp>
      <p:sp>
        <p:nvSpPr>
          <p:cNvPr id="27797" name="Text Box 226"/>
          <p:cNvSpPr txBox="1">
            <a:spLocks noChangeArrowheads="1"/>
          </p:cNvSpPr>
          <p:nvPr/>
        </p:nvSpPr>
        <p:spPr bwMode="auto">
          <a:xfrm>
            <a:off x="4130675" y="4926013"/>
            <a:ext cx="1812925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800"/>
              <a:t>Piano dell’Eclittica</a:t>
            </a:r>
          </a:p>
        </p:txBody>
      </p:sp>
      <p:sp>
        <p:nvSpPr>
          <p:cNvPr id="27798" name="Oval 220"/>
          <p:cNvSpPr>
            <a:spLocks noChangeArrowheads="1"/>
          </p:cNvSpPr>
          <p:nvPr/>
        </p:nvSpPr>
        <p:spPr bwMode="auto">
          <a:xfrm rot="-1400729">
            <a:off x="1204913" y="4899025"/>
            <a:ext cx="2805112" cy="588963"/>
          </a:xfrm>
          <a:prstGeom prst="ellipse">
            <a:avLst/>
          </a:prstGeom>
          <a:gradFill rotWithShape="1">
            <a:gsLst>
              <a:gs pos="0">
                <a:srgbClr val="006600">
                  <a:alpha val="14000"/>
                </a:srgbClr>
              </a:gs>
              <a:gs pos="100000">
                <a:schemeClr val="bg1">
                  <a:alpha val="64998"/>
                </a:schemeClr>
              </a:gs>
            </a:gsLst>
            <a:lin ang="5400000" scaled="1"/>
          </a:gradFill>
          <a:ln w="317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799" name="Oval 221"/>
          <p:cNvSpPr>
            <a:spLocks noChangeArrowheads="1"/>
          </p:cNvSpPr>
          <p:nvPr/>
        </p:nvSpPr>
        <p:spPr bwMode="auto">
          <a:xfrm rot="2271405">
            <a:off x="1206500" y="3856038"/>
            <a:ext cx="2857500" cy="2792412"/>
          </a:xfrm>
          <a:prstGeom prst="ellipse">
            <a:avLst/>
          </a:prstGeom>
          <a:noFill/>
          <a:ln w="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800" name="Freeform 222"/>
          <p:cNvSpPr>
            <a:spLocks/>
          </p:cNvSpPr>
          <p:nvPr/>
        </p:nvSpPr>
        <p:spPr bwMode="auto">
          <a:xfrm rot="2271405">
            <a:off x="1009650" y="3852863"/>
            <a:ext cx="3505200" cy="2686050"/>
          </a:xfrm>
          <a:custGeom>
            <a:avLst/>
            <a:gdLst>
              <a:gd name="T0" fmla="*/ 0 w 2208"/>
              <a:gd name="T1" fmla="*/ 1692 h 1692"/>
              <a:gd name="T2" fmla="*/ 2208 w 2208"/>
              <a:gd name="T3" fmla="*/ 0 h 1692"/>
              <a:gd name="T4" fmla="*/ 0 60000 65536"/>
              <a:gd name="T5" fmla="*/ 0 60000 65536"/>
              <a:gd name="T6" fmla="*/ 0 w 2208"/>
              <a:gd name="T7" fmla="*/ 0 h 1692"/>
              <a:gd name="T8" fmla="*/ 2208 w 2208"/>
              <a:gd name="T9" fmla="*/ 1692 h 16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208" h="1692">
                <a:moveTo>
                  <a:pt x="0" y="1692"/>
                </a:moveTo>
                <a:lnTo>
                  <a:pt x="2208" y="0"/>
                </a:lnTo>
              </a:path>
            </a:pathLst>
          </a:custGeom>
          <a:solidFill>
            <a:srgbClr val="FFFFFF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801" name="Freeform 224"/>
          <p:cNvSpPr>
            <a:spLocks/>
          </p:cNvSpPr>
          <p:nvPr/>
        </p:nvSpPr>
        <p:spPr bwMode="auto">
          <a:xfrm rot="2271405">
            <a:off x="1870075" y="3224213"/>
            <a:ext cx="282575" cy="322262"/>
          </a:xfrm>
          <a:custGeom>
            <a:avLst/>
            <a:gdLst>
              <a:gd name="T0" fmla="*/ 91 w 220"/>
              <a:gd name="T1" fmla="*/ 0 h 251"/>
              <a:gd name="T2" fmla="*/ 55 w 220"/>
              <a:gd name="T3" fmla="*/ 28 h 251"/>
              <a:gd name="T4" fmla="*/ 36 w 220"/>
              <a:gd name="T5" fmla="*/ 60 h 251"/>
              <a:gd name="T6" fmla="*/ 19 w 220"/>
              <a:gd name="T7" fmla="*/ 92 h 251"/>
              <a:gd name="T8" fmla="*/ 0 w 220"/>
              <a:gd name="T9" fmla="*/ 139 h 251"/>
              <a:gd name="T10" fmla="*/ 3 w 220"/>
              <a:gd name="T11" fmla="*/ 189 h 251"/>
              <a:gd name="T12" fmla="*/ 19 w 220"/>
              <a:gd name="T13" fmla="*/ 229 h 251"/>
              <a:gd name="T14" fmla="*/ 63 w 220"/>
              <a:gd name="T15" fmla="*/ 251 h 251"/>
              <a:gd name="T16" fmla="*/ 102 w 220"/>
              <a:gd name="T17" fmla="*/ 244 h 251"/>
              <a:gd name="T18" fmla="*/ 144 w 220"/>
              <a:gd name="T19" fmla="*/ 222 h 251"/>
              <a:gd name="T20" fmla="*/ 171 w 220"/>
              <a:gd name="T21" fmla="*/ 193 h 251"/>
              <a:gd name="T22" fmla="*/ 195 w 220"/>
              <a:gd name="T23" fmla="*/ 154 h 251"/>
              <a:gd name="T24" fmla="*/ 211 w 220"/>
              <a:gd name="T25" fmla="*/ 120 h 251"/>
              <a:gd name="T26" fmla="*/ 220 w 220"/>
              <a:gd name="T27" fmla="*/ 82 h 251"/>
              <a:gd name="T28" fmla="*/ 218 w 220"/>
              <a:gd name="T29" fmla="*/ 22 h 251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20"/>
              <a:gd name="T46" fmla="*/ 0 h 251"/>
              <a:gd name="T47" fmla="*/ 220 w 220"/>
              <a:gd name="T48" fmla="*/ 251 h 251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20" h="251">
                <a:moveTo>
                  <a:pt x="91" y="0"/>
                </a:moveTo>
                <a:lnTo>
                  <a:pt x="55" y="28"/>
                </a:lnTo>
                <a:lnTo>
                  <a:pt x="36" y="60"/>
                </a:lnTo>
                <a:lnTo>
                  <a:pt x="19" y="92"/>
                </a:lnTo>
                <a:lnTo>
                  <a:pt x="0" y="139"/>
                </a:lnTo>
                <a:lnTo>
                  <a:pt x="3" y="189"/>
                </a:lnTo>
                <a:lnTo>
                  <a:pt x="19" y="229"/>
                </a:lnTo>
                <a:lnTo>
                  <a:pt x="63" y="251"/>
                </a:lnTo>
                <a:lnTo>
                  <a:pt x="102" y="244"/>
                </a:lnTo>
                <a:lnTo>
                  <a:pt x="144" y="222"/>
                </a:lnTo>
                <a:lnTo>
                  <a:pt x="171" y="193"/>
                </a:lnTo>
                <a:lnTo>
                  <a:pt x="195" y="154"/>
                </a:lnTo>
                <a:lnTo>
                  <a:pt x="211" y="120"/>
                </a:lnTo>
                <a:lnTo>
                  <a:pt x="220" y="82"/>
                </a:lnTo>
                <a:lnTo>
                  <a:pt x="218" y="22"/>
                </a:lnTo>
              </a:path>
            </a:pathLst>
          </a:custGeom>
          <a:noFill/>
          <a:ln w="0">
            <a:solidFill>
              <a:srgbClr val="FF0000"/>
            </a:solidFill>
            <a:round/>
            <a:headEnd/>
            <a:tailEnd type="triangle" w="sm" len="sm"/>
          </a:ln>
        </p:spPr>
        <p:txBody>
          <a:bodyPr/>
          <a:lstStyle/>
          <a:p>
            <a:endParaRPr lang="it-IT"/>
          </a:p>
        </p:txBody>
      </p:sp>
      <p:sp>
        <p:nvSpPr>
          <p:cNvPr id="27802" name="Text Box 232"/>
          <p:cNvSpPr txBox="1">
            <a:spLocks noChangeArrowheads="1"/>
          </p:cNvSpPr>
          <p:nvPr/>
        </p:nvSpPr>
        <p:spPr bwMode="auto">
          <a:xfrm rot="-789248">
            <a:off x="2781300" y="4783138"/>
            <a:ext cx="1811338" cy="182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600"/>
              <a:t>Piano dell’equatore</a:t>
            </a:r>
          </a:p>
        </p:txBody>
      </p:sp>
      <p:sp>
        <p:nvSpPr>
          <p:cNvPr id="27803" name="Text Box 235"/>
          <p:cNvSpPr txBox="1">
            <a:spLocks noChangeArrowheads="1"/>
          </p:cNvSpPr>
          <p:nvPr/>
        </p:nvSpPr>
        <p:spPr bwMode="auto">
          <a:xfrm>
            <a:off x="2373313" y="5218113"/>
            <a:ext cx="831850" cy="214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800" dirty="0"/>
              <a:t>T </a:t>
            </a:r>
            <a:r>
              <a:rPr lang="it-IT" sz="800" dirty="0">
                <a:cs typeface="Arial" charset="0"/>
              </a:rPr>
              <a:t>≡ V</a:t>
            </a:r>
          </a:p>
        </p:txBody>
      </p:sp>
      <p:sp>
        <p:nvSpPr>
          <p:cNvPr id="27804" name="Freeform 231"/>
          <p:cNvSpPr>
            <a:spLocks/>
          </p:cNvSpPr>
          <p:nvPr/>
        </p:nvSpPr>
        <p:spPr bwMode="auto">
          <a:xfrm rot="2666902">
            <a:off x="2482850" y="3971925"/>
            <a:ext cx="538163" cy="1216025"/>
          </a:xfrm>
          <a:custGeom>
            <a:avLst/>
            <a:gdLst>
              <a:gd name="T0" fmla="*/ 0 w 187"/>
              <a:gd name="T1" fmla="*/ 0 h 415"/>
              <a:gd name="T2" fmla="*/ 187 w 187"/>
              <a:gd name="T3" fmla="*/ 415 h 415"/>
              <a:gd name="T4" fmla="*/ 0 60000 65536"/>
              <a:gd name="T5" fmla="*/ 0 60000 65536"/>
              <a:gd name="T6" fmla="*/ 0 w 187"/>
              <a:gd name="T7" fmla="*/ 0 h 415"/>
              <a:gd name="T8" fmla="*/ 187 w 187"/>
              <a:gd name="T9" fmla="*/ 415 h 41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87" h="415">
                <a:moveTo>
                  <a:pt x="0" y="0"/>
                </a:moveTo>
                <a:lnTo>
                  <a:pt x="187" y="415"/>
                </a:lnTo>
              </a:path>
            </a:pathLst>
          </a:custGeom>
          <a:solidFill>
            <a:srgbClr val="FFFFFF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805" name="Freeform 234"/>
          <p:cNvSpPr>
            <a:spLocks/>
          </p:cNvSpPr>
          <p:nvPr/>
        </p:nvSpPr>
        <p:spPr bwMode="auto">
          <a:xfrm rot="2666902">
            <a:off x="2130425" y="3565525"/>
            <a:ext cx="736600" cy="873125"/>
          </a:xfrm>
          <a:custGeom>
            <a:avLst/>
            <a:gdLst>
              <a:gd name="T0" fmla="*/ 221 w 261"/>
              <a:gd name="T1" fmla="*/ 100 h 298"/>
              <a:gd name="T2" fmla="*/ 198 w 261"/>
              <a:gd name="T3" fmla="*/ 23 h 298"/>
              <a:gd name="T4" fmla="*/ 96 w 261"/>
              <a:gd name="T5" fmla="*/ 106 h 298"/>
              <a:gd name="T6" fmla="*/ 23 w 261"/>
              <a:gd name="T7" fmla="*/ 209 h 298"/>
              <a:gd name="T8" fmla="*/ 58 w 261"/>
              <a:gd name="T9" fmla="*/ 275 h 298"/>
              <a:gd name="T10" fmla="*/ 221 w 261"/>
              <a:gd name="T11" fmla="*/ 100 h 29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61"/>
              <a:gd name="T19" fmla="*/ 0 h 298"/>
              <a:gd name="T20" fmla="*/ 261 w 261"/>
              <a:gd name="T21" fmla="*/ 298 h 29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61" h="298">
                <a:moveTo>
                  <a:pt x="221" y="100"/>
                </a:moveTo>
                <a:cubicBezTo>
                  <a:pt x="261" y="26"/>
                  <a:pt x="245" y="0"/>
                  <a:pt x="198" y="23"/>
                </a:cubicBezTo>
                <a:cubicBezTo>
                  <a:pt x="162" y="50"/>
                  <a:pt x="125" y="75"/>
                  <a:pt x="96" y="106"/>
                </a:cubicBezTo>
                <a:cubicBezTo>
                  <a:pt x="67" y="137"/>
                  <a:pt x="53" y="155"/>
                  <a:pt x="23" y="209"/>
                </a:cubicBezTo>
                <a:cubicBezTo>
                  <a:pt x="0" y="279"/>
                  <a:pt x="11" y="298"/>
                  <a:pt x="58" y="275"/>
                </a:cubicBezTo>
                <a:cubicBezTo>
                  <a:pt x="128" y="228"/>
                  <a:pt x="188" y="169"/>
                  <a:pt x="221" y="100"/>
                </a:cubicBezTo>
                <a:close/>
              </a:path>
            </a:pathLst>
          </a:custGeom>
          <a:noFill/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806" name="Freeform 236"/>
          <p:cNvSpPr>
            <a:spLocks/>
          </p:cNvSpPr>
          <p:nvPr/>
        </p:nvSpPr>
        <p:spPr bwMode="auto">
          <a:xfrm rot="2666902">
            <a:off x="1677988" y="4405313"/>
            <a:ext cx="1165225" cy="452437"/>
          </a:xfrm>
          <a:custGeom>
            <a:avLst/>
            <a:gdLst>
              <a:gd name="T0" fmla="*/ 0 w 413"/>
              <a:gd name="T1" fmla="*/ 0 h 155"/>
              <a:gd name="T2" fmla="*/ 413 w 413"/>
              <a:gd name="T3" fmla="*/ 155 h 155"/>
              <a:gd name="T4" fmla="*/ 0 60000 65536"/>
              <a:gd name="T5" fmla="*/ 0 60000 65536"/>
              <a:gd name="T6" fmla="*/ 0 w 413"/>
              <a:gd name="T7" fmla="*/ 0 h 155"/>
              <a:gd name="T8" fmla="*/ 413 w 413"/>
              <a:gd name="T9" fmla="*/ 155 h 15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13" h="155">
                <a:moveTo>
                  <a:pt x="0" y="0"/>
                </a:moveTo>
                <a:lnTo>
                  <a:pt x="413" y="155"/>
                </a:lnTo>
              </a:path>
            </a:pathLst>
          </a:custGeom>
          <a:solidFill>
            <a:srgbClr val="FFFFFF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807" name="Oval 237"/>
          <p:cNvSpPr>
            <a:spLocks noChangeArrowheads="1"/>
          </p:cNvSpPr>
          <p:nvPr/>
        </p:nvSpPr>
        <p:spPr bwMode="auto">
          <a:xfrm rot="2666902">
            <a:off x="2473325" y="5143500"/>
            <a:ext cx="100013" cy="101600"/>
          </a:xfrm>
          <a:prstGeom prst="ellipse">
            <a:avLst/>
          </a:prstGeom>
          <a:noFill/>
          <a:ln w="317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808" name="Freeform 238"/>
          <p:cNvSpPr>
            <a:spLocks/>
          </p:cNvSpPr>
          <p:nvPr/>
        </p:nvSpPr>
        <p:spPr bwMode="auto">
          <a:xfrm rot="2666902">
            <a:off x="2136775" y="3935413"/>
            <a:ext cx="192088" cy="187325"/>
          </a:xfrm>
          <a:custGeom>
            <a:avLst/>
            <a:gdLst>
              <a:gd name="T0" fmla="*/ 128 w 128"/>
              <a:gd name="T1" fmla="*/ 36 h 105"/>
              <a:gd name="T2" fmla="*/ 113 w 128"/>
              <a:gd name="T3" fmla="*/ 52 h 105"/>
              <a:gd name="T4" fmla="*/ 98 w 128"/>
              <a:gd name="T5" fmla="*/ 69 h 105"/>
              <a:gd name="T6" fmla="*/ 81 w 128"/>
              <a:gd name="T7" fmla="*/ 82 h 105"/>
              <a:gd name="T8" fmla="*/ 63 w 128"/>
              <a:gd name="T9" fmla="*/ 93 h 105"/>
              <a:gd name="T10" fmla="*/ 44 w 128"/>
              <a:gd name="T11" fmla="*/ 103 h 105"/>
              <a:gd name="T12" fmla="*/ 27 w 128"/>
              <a:gd name="T13" fmla="*/ 105 h 105"/>
              <a:gd name="T14" fmla="*/ 12 w 128"/>
              <a:gd name="T15" fmla="*/ 103 h 105"/>
              <a:gd name="T16" fmla="*/ 2 w 128"/>
              <a:gd name="T17" fmla="*/ 91 h 105"/>
              <a:gd name="T18" fmla="*/ 0 w 128"/>
              <a:gd name="T19" fmla="*/ 70 h 105"/>
              <a:gd name="T20" fmla="*/ 5 w 128"/>
              <a:gd name="T21" fmla="*/ 48 h 105"/>
              <a:gd name="T22" fmla="*/ 15 w 128"/>
              <a:gd name="T23" fmla="*/ 28 h 105"/>
              <a:gd name="T24" fmla="*/ 27 w 128"/>
              <a:gd name="T25" fmla="*/ 10 h 105"/>
              <a:gd name="T26" fmla="*/ 38 w 128"/>
              <a:gd name="T27" fmla="*/ 0 h 10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28"/>
              <a:gd name="T43" fmla="*/ 0 h 105"/>
              <a:gd name="T44" fmla="*/ 128 w 128"/>
              <a:gd name="T45" fmla="*/ 105 h 105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28" h="105">
                <a:moveTo>
                  <a:pt x="128" y="36"/>
                </a:moveTo>
                <a:lnTo>
                  <a:pt x="113" y="52"/>
                </a:lnTo>
                <a:lnTo>
                  <a:pt x="98" y="69"/>
                </a:lnTo>
                <a:lnTo>
                  <a:pt x="81" y="82"/>
                </a:lnTo>
                <a:lnTo>
                  <a:pt x="63" y="93"/>
                </a:lnTo>
                <a:lnTo>
                  <a:pt x="44" y="103"/>
                </a:lnTo>
                <a:lnTo>
                  <a:pt x="27" y="105"/>
                </a:lnTo>
                <a:lnTo>
                  <a:pt x="12" y="103"/>
                </a:lnTo>
                <a:lnTo>
                  <a:pt x="2" y="91"/>
                </a:lnTo>
                <a:lnTo>
                  <a:pt x="0" y="70"/>
                </a:lnTo>
                <a:lnTo>
                  <a:pt x="5" y="48"/>
                </a:lnTo>
                <a:lnTo>
                  <a:pt x="15" y="28"/>
                </a:lnTo>
                <a:lnTo>
                  <a:pt x="27" y="10"/>
                </a:lnTo>
                <a:lnTo>
                  <a:pt x="38" y="0"/>
                </a:lnTo>
              </a:path>
            </a:pathLst>
          </a:custGeom>
          <a:noFill/>
          <a:ln w="3175">
            <a:solidFill>
              <a:srgbClr val="FF0000"/>
            </a:solidFill>
            <a:round/>
            <a:headEnd/>
            <a:tailEnd type="triangle" w="sm" len="sm"/>
          </a:ln>
        </p:spPr>
        <p:txBody>
          <a:bodyPr/>
          <a:lstStyle/>
          <a:p>
            <a:endParaRPr lang="it-IT"/>
          </a:p>
        </p:txBody>
      </p:sp>
      <p:sp>
        <p:nvSpPr>
          <p:cNvPr id="27809" name="Text Box 239"/>
          <p:cNvSpPr txBox="1">
            <a:spLocks noChangeArrowheads="1"/>
          </p:cNvSpPr>
          <p:nvPr/>
        </p:nvSpPr>
        <p:spPr bwMode="auto">
          <a:xfrm>
            <a:off x="1541463" y="3219450"/>
            <a:ext cx="309562" cy="214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800"/>
              <a:t>Pn</a:t>
            </a:r>
          </a:p>
        </p:txBody>
      </p:sp>
      <p:sp>
        <p:nvSpPr>
          <p:cNvPr id="27810" name="Freeform 241"/>
          <p:cNvSpPr>
            <a:spLocks/>
          </p:cNvSpPr>
          <p:nvPr/>
        </p:nvSpPr>
        <p:spPr bwMode="auto">
          <a:xfrm rot="-669287">
            <a:off x="1227138" y="4864100"/>
            <a:ext cx="2733675" cy="619125"/>
          </a:xfrm>
          <a:custGeom>
            <a:avLst/>
            <a:gdLst>
              <a:gd name="T0" fmla="*/ 1740 w 1740"/>
              <a:gd name="T1" fmla="*/ 0 h 390"/>
              <a:gd name="T2" fmla="*/ 0 w 1740"/>
              <a:gd name="T3" fmla="*/ 390 h 390"/>
              <a:gd name="T4" fmla="*/ 0 60000 65536"/>
              <a:gd name="T5" fmla="*/ 0 60000 65536"/>
              <a:gd name="T6" fmla="*/ 0 w 1740"/>
              <a:gd name="T7" fmla="*/ 0 h 390"/>
              <a:gd name="T8" fmla="*/ 1740 w 1740"/>
              <a:gd name="T9" fmla="*/ 390 h 39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40" h="390">
                <a:moveTo>
                  <a:pt x="1740" y="0"/>
                </a:moveTo>
                <a:lnTo>
                  <a:pt x="0" y="390"/>
                </a:lnTo>
              </a:path>
            </a:pathLst>
          </a:custGeom>
          <a:solidFill>
            <a:srgbClr val="FFFFFF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811" name="Freeform 244"/>
          <p:cNvSpPr>
            <a:spLocks/>
          </p:cNvSpPr>
          <p:nvPr/>
        </p:nvSpPr>
        <p:spPr bwMode="auto">
          <a:xfrm>
            <a:off x="2441575" y="2900363"/>
            <a:ext cx="15875" cy="1084262"/>
          </a:xfrm>
          <a:custGeom>
            <a:avLst/>
            <a:gdLst>
              <a:gd name="T0" fmla="*/ 0 w 10"/>
              <a:gd name="T1" fmla="*/ 0 h 683"/>
              <a:gd name="T2" fmla="*/ 10 w 10"/>
              <a:gd name="T3" fmla="*/ 683 h 683"/>
              <a:gd name="T4" fmla="*/ 0 60000 65536"/>
              <a:gd name="T5" fmla="*/ 0 60000 65536"/>
              <a:gd name="T6" fmla="*/ 0 w 10"/>
              <a:gd name="T7" fmla="*/ 0 h 683"/>
              <a:gd name="T8" fmla="*/ 10 w 10"/>
              <a:gd name="T9" fmla="*/ 683 h 68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" h="683">
                <a:moveTo>
                  <a:pt x="0" y="0"/>
                </a:moveTo>
                <a:lnTo>
                  <a:pt x="10" y="683"/>
                </a:lnTo>
              </a:path>
            </a:pathLst>
          </a:custGeom>
          <a:noFill/>
          <a:ln w="12700">
            <a:solidFill>
              <a:srgbClr val="0000FF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812" name="Freeform 246"/>
          <p:cNvSpPr>
            <a:spLocks/>
          </p:cNvSpPr>
          <p:nvPr/>
        </p:nvSpPr>
        <p:spPr bwMode="auto">
          <a:xfrm>
            <a:off x="2462213" y="3998913"/>
            <a:ext cx="60325" cy="1192212"/>
          </a:xfrm>
          <a:custGeom>
            <a:avLst/>
            <a:gdLst>
              <a:gd name="T0" fmla="*/ 0 w 38"/>
              <a:gd name="T1" fmla="*/ 0 h 751"/>
              <a:gd name="T2" fmla="*/ 38 w 38"/>
              <a:gd name="T3" fmla="*/ 751 h 751"/>
              <a:gd name="T4" fmla="*/ 0 60000 65536"/>
              <a:gd name="T5" fmla="*/ 0 60000 65536"/>
              <a:gd name="T6" fmla="*/ 0 w 38"/>
              <a:gd name="T7" fmla="*/ 0 h 751"/>
              <a:gd name="T8" fmla="*/ 38 w 38"/>
              <a:gd name="T9" fmla="*/ 751 h 75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8" h="751">
                <a:moveTo>
                  <a:pt x="0" y="0"/>
                </a:moveTo>
                <a:lnTo>
                  <a:pt x="38" y="751"/>
                </a:lnTo>
              </a:path>
            </a:pathLst>
          </a:custGeom>
          <a:noFill/>
          <a:ln w="12700">
            <a:solidFill>
              <a:srgbClr val="FF000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813" name="Line 248"/>
          <p:cNvSpPr>
            <a:spLocks noChangeShapeType="1"/>
          </p:cNvSpPr>
          <p:nvPr/>
        </p:nvSpPr>
        <p:spPr bwMode="auto">
          <a:xfrm>
            <a:off x="4298950" y="5276850"/>
            <a:ext cx="465138" cy="3175"/>
          </a:xfrm>
          <a:prstGeom prst="line">
            <a:avLst/>
          </a:prstGeom>
          <a:noFill/>
          <a:ln w="0">
            <a:solidFill>
              <a:srgbClr val="FF0000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it-IT"/>
          </a:p>
        </p:txBody>
      </p:sp>
      <p:sp>
        <p:nvSpPr>
          <p:cNvPr id="27814" name="Oval 249"/>
          <p:cNvSpPr>
            <a:spLocks noChangeArrowheads="1"/>
          </p:cNvSpPr>
          <p:nvPr/>
        </p:nvSpPr>
        <p:spPr bwMode="auto">
          <a:xfrm>
            <a:off x="1222375" y="4876800"/>
            <a:ext cx="2820988" cy="588963"/>
          </a:xfrm>
          <a:prstGeom prst="ellipse">
            <a:avLst/>
          </a:prstGeom>
          <a:noFill/>
          <a:ln w="6350" algn="ctr">
            <a:solidFill>
              <a:srgbClr val="0000CC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815" name="Freeform 233"/>
          <p:cNvSpPr>
            <a:spLocks/>
          </p:cNvSpPr>
          <p:nvPr/>
        </p:nvSpPr>
        <p:spPr bwMode="auto">
          <a:xfrm>
            <a:off x="2009775" y="3957638"/>
            <a:ext cx="969963" cy="1241425"/>
          </a:xfrm>
          <a:custGeom>
            <a:avLst/>
            <a:gdLst>
              <a:gd name="T0" fmla="*/ 155 w 611"/>
              <a:gd name="T1" fmla="*/ 117 h 782"/>
              <a:gd name="T2" fmla="*/ 116 w 611"/>
              <a:gd name="T3" fmla="*/ 113 h 782"/>
              <a:gd name="T4" fmla="*/ 62 w 611"/>
              <a:gd name="T5" fmla="*/ 106 h 782"/>
              <a:gd name="T6" fmla="*/ 21 w 611"/>
              <a:gd name="T7" fmla="*/ 88 h 782"/>
              <a:gd name="T8" fmla="*/ 0 w 611"/>
              <a:gd name="T9" fmla="*/ 72 h 782"/>
              <a:gd name="T10" fmla="*/ 320 w 611"/>
              <a:gd name="T11" fmla="*/ 782 h 782"/>
              <a:gd name="T12" fmla="*/ 611 w 611"/>
              <a:gd name="T13" fmla="*/ 0 h 782"/>
              <a:gd name="T14" fmla="*/ 599 w 611"/>
              <a:gd name="T15" fmla="*/ 20 h 782"/>
              <a:gd name="T16" fmla="*/ 580 w 611"/>
              <a:gd name="T17" fmla="*/ 33 h 782"/>
              <a:gd name="T18" fmla="*/ 548 w 611"/>
              <a:gd name="T19" fmla="*/ 50 h 782"/>
              <a:gd name="T20" fmla="*/ 506 w 611"/>
              <a:gd name="T21" fmla="*/ 71 h 782"/>
              <a:gd name="T22" fmla="*/ 446 w 611"/>
              <a:gd name="T23" fmla="*/ 90 h 782"/>
              <a:gd name="T24" fmla="*/ 399 w 611"/>
              <a:gd name="T25" fmla="*/ 103 h 782"/>
              <a:gd name="T26" fmla="*/ 344 w 611"/>
              <a:gd name="T27" fmla="*/ 113 h 782"/>
              <a:gd name="T28" fmla="*/ 280 w 611"/>
              <a:gd name="T29" fmla="*/ 118 h 782"/>
              <a:gd name="T30" fmla="*/ 226 w 611"/>
              <a:gd name="T31" fmla="*/ 120 h 782"/>
              <a:gd name="T32" fmla="*/ 188 w 611"/>
              <a:gd name="T33" fmla="*/ 119 h 782"/>
              <a:gd name="T34" fmla="*/ 155 w 611"/>
              <a:gd name="T35" fmla="*/ 117 h 78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611"/>
              <a:gd name="T55" fmla="*/ 0 h 782"/>
              <a:gd name="T56" fmla="*/ 611 w 611"/>
              <a:gd name="T57" fmla="*/ 782 h 782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611" h="782">
                <a:moveTo>
                  <a:pt x="155" y="117"/>
                </a:moveTo>
                <a:lnTo>
                  <a:pt x="116" y="113"/>
                </a:lnTo>
                <a:lnTo>
                  <a:pt x="62" y="106"/>
                </a:lnTo>
                <a:lnTo>
                  <a:pt x="21" y="88"/>
                </a:lnTo>
                <a:lnTo>
                  <a:pt x="0" y="72"/>
                </a:lnTo>
                <a:lnTo>
                  <a:pt x="320" y="782"/>
                </a:lnTo>
                <a:lnTo>
                  <a:pt x="611" y="0"/>
                </a:lnTo>
                <a:lnTo>
                  <a:pt x="599" y="20"/>
                </a:lnTo>
                <a:lnTo>
                  <a:pt x="580" y="33"/>
                </a:lnTo>
                <a:lnTo>
                  <a:pt x="548" y="50"/>
                </a:lnTo>
                <a:lnTo>
                  <a:pt x="506" y="71"/>
                </a:lnTo>
                <a:lnTo>
                  <a:pt x="446" y="90"/>
                </a:lnTo>
                <a:lnTo>
                  <a:pt x="399" y="103"/>
                </a:lnTo>
                <a:lnTo>
                  <a:pt x="344" y="113"/>
                </a:lnTo>
                <a:lnTo>
                  <a:pt x="280" y="118"/>
                </a:lnTo>
                <a:lnTo>
                  <a:pt x="226" y="120"/>
                </a:lnTo>
                <a:lnTo>
                  <a:pt x="188" y="119"/>
                </a:lnTo>
                <a:lnTo>
                  <a:pt x="155" y="117"/>
                </a:lnTo>
                <a:close/>
              </a:path>
            </a:pathLst>
          </a:custGeom>
          <a:gradFill rotWithShape="1">
            <a:gsLst>
              <a:gs pos="0">
                <a:srgbClr val="0066FF"/>
              </a:gs>
              <a:gs pos="100000">
                <a:srgbClr val="86B6FF"/>
              </a:gs>
            </a:gsLst>
            <a:lin ang="0" scaled="1"/>
          </a:gradFill>
          <a:ln w="3175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816" name="Freeform 229"/>
          <p:cNvSpPr>
            <a:spLocks/>
          </p:cNvSpPr>
          <p:nvPr/>
        </p:nvSpPr>
        <p:spPr bwMode="auto">
          <a:xfrm>
            <a:off x="1943100" y="3067050"/>
            <a:ext cx="584200" cy="2119313"/>
          </a:xfrm>
          <a:custGeom>
            <a:avLst/>
            <a:gdLst>
              <a:gd name="T0" fmla="*/ 368 w 368"/>
              <a:gd name="T1" fmla="*/ 1335 h 1335"/>
              <a:gd name="T2" fmla="*/ 0 w 368"/>
              <a:gd name="T3" fmla="*/ 0 h 1335"/>
              <a:gd name="T4" fmla="*/ 0 60000 65536"/>
              <a:gd name="T5" fmla="*/ 0 60000 65536"/>
              <a:gd name="T6" fmla="*/ 0 w 368"/>
              <a:gd name="T7" fmla="*/ 0 h 1335"/>
              <a:gd name="T8" fmla="*/ 368 w 368"/>
              <a:gd name="T9" fmla="*/ 1335 h 133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8" h="1335">
                <a:moveTo>
                  <a:pt x="368" y="1335"/>
                </a:moveTo>
                <a:lnTo>
                  <a:pt x="0" y="0"/>
                </a:lnTo>
              </a:path>
            </a:pathLst>
          </a:custGeom>
          <a:solidFill>
            <a:srgbClr val="FFFFFF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0112" name="Oval 240"/>
          <p:cNvSpPr>
            <a:spLocks noChangeArrowheads="1"/>
          </p:cNvSpPr>
          <p:nvPr/>
        </p:nvSpPr>
        <p:spPr bwMode="auto">
          <a:xfrm rot="-196677">
            <a:off x="2422525" y="4111625"/>
            <a:ext cx="88900" cy="61913"/>
          </a:xfrm>
          <a:prstGeom prst="ellipse">
            <a:avLst/>
          </a:prstGeom>
          <a:gradFill rotWithShape="0">
            <a:gsLst>
              <a:gs pos="0">
                <a:srgbClr val="0066FF"/>
              </a:gs>
              <a:gs pos="100000">
                <a:schemeClr val="bg1"/>
              </a:gs>
            </a:gsLst>
            <a:lin ang="0" scaled="1"/>
          </a:gradFill>
          <a:ln w="9525" algn="ctr">
            <a:pattFill prst="pct80">
              <a:fgClr>
                <a:srgbClr val="0066FF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818" name="Rectangle 250"/>
          <p:cNvSpPr>
            <a:spLocks noChangeArrowheads="1"/>
          </p:cNvSpPr>
          <p:nvPr/>
        </p:nvSpPr>
        <p:spPr bwMode="auto">
          <a:xfrm>
            <a:off x="2535238" y="2932113"/>
            <a:ext cx="173037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l-GR" sz="1100">
                <a:solidFill>
                  <a:srgbClr val="99FF66"/>
                </a:solidFill>
                <a:latin typeface="GreekC" pitchFamily="2" charset="0"/>
              </a:rPr>
              <a:t>π</a:t>
            </a:r>
            <a:r>
              <a:rPr lang="it-IT" sz="1100" baseline="-25000">
                <a:solidFill>
                  <a:srgbClr val="99FF66"/>
                </a:solidFill>
                <a:latin typeface="GreekC" pitchFamily="2" charset="0"/>
              </a:rPr>
              <a:t>n</a:t>
            </a:r>
            <a:endParaRPr lang="el-GR" sz="1100" baseline="-25000">
              <a:solidFill>
                <a:srgbClr val="99FF66"/>
              </a:solidFill>
              <a:latin typeface="GreekC" pitchFamily="2" charset="0"/>
            </a:endParaRPr>
          </a:p>
        </p:txBody>
      </p:sp>
      <p:sp>
        <p:nvSpPr>
          <p:cNvPr id="27819" name="Oval 251"/>
          <p:cNvSpPr>
            <a:spLocks noChangeArrowheads="1"/>
          </p:cNvSpPr>
          <p:nvPr/>
        </p:nvSpPr>
        <p:spPr bwMode="auto">
          <a:xfrm>
            <a:off x="2409825" y="2898775"/>
            <a:ext cx="85725" cy="85725"/>
          </a:xfrm>
          <a:prstGeom prst="ellipse">
            <a:avLst/>
          </a:prstGeom>
          <a:solidFill>
            <a:srgbClr val="0000CC"/>
          </a:solidFill>
          <a:ln w="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0124" name="Freeform 252"/>
          <p:cNvSpPr>
            <a:spLocks noEditPoints="1"/>
          </p:cNvSpPr>
          <p:nvPr/>
        </p:nvSpPr>
        <p:spPr bwMode="auto">
          <a:xfrm>
            <a:off x="1874838" y="2938463"/>
            <a:ext cx="119062" cy="114300"/>
          </a:xfrm>
          <a:custGeom>
            <a:avLst/>
            <a:gdLst>
              <a:gd name="T0" fmla="*/ 12 w 24"/>
              <a:gd name="T1" fmla="*/ 0 h 23"/>
              <a:gd name="T2" fmla="*/ 15 w 24"/>
              <a:gd name="T3" fmla="*/ 9 h 23"/>
              <a:gd name="T4" fmla="*/ 24 w 24"/>
              <a:gd name="T5" fmla="*/ 9 h 23"/>
              <a:gd name="T6" fmla="*/ 17 w 24"/>
              <a:gd name="T7" fmla="*/ 14 h 23"/>
              <a:gd name="T8" fmla="*/ 20 w 24"/>
              <a:gd name="T9" fmla="*/ 23 h 23"/>
              <a:gd name="T10" fmla="*/ 12 w 24"/>
              <a:gd name="T11" fmla="*/ 18 h 23"/>
              <a:gd name="T12" fmla="*/ 5 w 24"/>
              <a:gd name="T13" fmla="*/ 23 h 23"/>
              <a:gd name="T14" fmla="*/ 8 w 24"/>
              <a:gd name="T15" fmla="*/ 14 h 23"/>
              <a:gd name="T16" fmla="*/ 0 w 24"/>
              <a:gd name="T17" fmla="*/ 9 h 23"/>
              <a:gd name="T18" fmla="*/ 10 w 24"/>
              <a:gd name="T19" fmla="*/ 9 h 23"/>
              <a:gd name="T20" fmla="*/ 12 w 24"/>
              <a:gd name="T21" fmla="*/ 0 h 23"/>
              <a:gd name="T22" fmla="*/ 11 w 24"/>
              <a:gd name="T23" fmla="*/ 5 h 2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4"/>
              <a:gd name="T37" fmla="*/ 0 h 23"/>
              <a:gd name="T38" fmla="*/ 24 w 24"/>
              <a:gd name="T39" fmla="*/ 23 h 2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4" h="23">
                <a:moveTo>
                  <a:pt x="12" y="0"/>
                </a:moveTo>
                <a:lnTo>
                  <a:pt x="15" y="9"/>
                </a:lnTo>
                <a:lnTo>
                  <a:pt x="24" y="9"/>
                </a:lnTo>
                <a:lnTo>
                  <a:pt x="17" y="14"/>
                </a:lnTo>
                <a:lnTo>
                  <a:pt x="20" y="23"/>
                </a:lnTo>
                <a:lnTo>
                  <a:pt x="12" y="18"/>
                </a:lnTo>
                <a:lnTo>
                  <a:pt x="5" y="23"/>
                </a:lnTo>
                <a:lnTo>
                  <a:pt x="8" y="14"/>
                </a:lnTo>
                <a:lnTo>
                  <a:pt x="0" y="9"/>
                </a:lnTo>
                <a:lnTo>
                  <a:pt x="10" y="9"/>
                </a:lnTo>
                <a:lnTo>
                  <a:pt x="12" y="0"/>
                </a:lnTo>
                <a:close/>
                <a:moveTo>
                  <a:pt x="11" y="5"/>
                </a:moveTo>
              </a:path>
            </a:pathLst>
          </a:custGeom>
          <a:solidFill>
            <a:srgbClr val="FF3900"/>
          </a:solidFill>
          <a:ln w="0">
            <a:solidFill>
              <a:srgbClr val="FF3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821" name="Text Box 253"/>
          <p:cNvSpPr txBox="1">
            <a:spLocks noChangeArrowheads="1"/>
          </p:cNvSpPr>
          <p:nvPr/>
        </p:nvSpPr>
        <p:spPr bwMode="auto">
          <a:xfrm>
            <a:off x="3862388" y="3829050"/>
            <a:ext cx="1812925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800"/>
              <a:t>Piano dell’equatore</a:t>
            </a:r>
          </a:p>
        </p:txBody>
      </p:sp>
      <p:sp>
        <p:nvSpPr>
          <p:cNvPr id="27822" name="Freeform 255"/>
          <p:cNvSpPr>
            <a:spLocks/>
          </p:cNvSpPr>
          <p:nvPr/>
        </p:nvSpPr>
        <p:spPr bwMode="auto">
          <a:xfrm>
            <a:off x="3657600" y="4000500"/>
            <a:ext cx="1150938" cy="809625"/>
          </a:xfrm>
          <a:custGeom>
            <a:avLst/>
            <a:gdLst>
              <a:gd name="T0" fmla="*/ 0 w 692"/>
              <a:gd name="T1" fmla="*/ 510 h 510"/>
              <a:gd name="T2" fmla="*/ 196 w 692"/>
              <a:gd name="T3" fmla="*/ 4 h 510"/>
              <a:gd name="T4" fmla="*/ 692 w 692"/>
              <a:gd name="T5" fmla="*/ 0 h 510"/>
              <a:gd name="T6" fmla="*/ 0 60000 65536"/>
              <a:gd name="T7" fmla="*/ 0 60000 65536"/>
              <a:gd name="T8" fmla="*/ 0 60000 65536"/>
              <a:gd name="T9" fmla="*/ 0 w 692"/>
              <a:gd name="T10" fmla="*/ 0 h 510"/>
              <a:gd name="T11" fmla="*/ 692 w 692"/>
              <a:gd name="T12" fmla="*/ 510 h 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2" h="510">
                <a:moveTo>
                  <a:pt x="0" y="510"/>
                </a:moveTo>
                <a:lnTo>
                  <a:pt x="196" y="4"/>
                </a:lnTo>
                <a:lnTo>
                  <a:pt x="692" y="0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400" tmFilter="0, 0; .2, .5; .8, .5; 1, 0"/>
                                        <p:tgtEl>
                                          <p:spTgt spid="800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00" autoRev="1" fill="hold"/>
                                        <p:tgtEl>
                                          <p:spTgt spid="800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0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400" tmFilter="0, 0; .2, .5; .8, .5; 1, 0"/>
                                        <p:tgtEl>
                                          <p:spTgt spid="801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00" autoRev="1" fill="hold"/>
                                        <p:tgtEl>
                                          <p:spTgt spid="801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1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repeatCount="3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1000" fill="hold"/>
                                        <p:tgtEl>
                                          <p:spTgt spid="800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1" presetClass="pat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07 C 0.06528 0.05533 0.08455 0.17037 0.04323 0.25718 C 0.00208 0.34375 -0.0842 0.36968 -0.14878 0.31505 C -0.21389 0.26019 -0.23281 0.14514 -0.19149 0.05857 C -0.15035 -0.02824 -0.06441 -0.05417 0.00052 0.0007 Z " pathEditMode="relative" rAng="1944337" ptsTypes="fffff">
                                      <p:cBhvr>
                                        <p:cTn id="16" dur="15000" spd="-100000" fill="hold"/>
                                        <p:tgtEl>
                                          <p:spTgt spid="800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157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00069 C -0.00208 0.00069 -0.00573 0.00092 -0.00833 0.00092 C -0.01094 0.00092 -0.01302 0.00092 -0.0158 0.00069 C -0.01857 0.00046 -0.02239 0.00023 -0.02517 4.81481E-6 C -0.02795 -0.00024 -0.02986 -0.0007 -0.03229 -0.00116 C -0.03472 -0.00163 -0.03767 -0.00186 -0.03976 -0.00255 C -0.04184 -0.00325 -0.0434 -0.0044 -0.04479 -0.00533 C -0.04618 -0.00625 -0.04757 -0.00741 -0.04844 -0.00811 C -0.0493 -0.0088 -0.05 -0.00926 -0.05052 -0.01019 C -0.05104 -0.01112 -0.05121 -0.01274 -0.05121 -0.01389 C -0.05121 -0.01505 -0.05069 -0.01667 -0.05 -0.01783 C -0.0493 -0.01899 -0.04844 -0.02038 -0.04739 -0.02153 C -0.04635 -0.02269 -0.04496 -0.02385 -0.04375 -0.025 C -0.04253 -0.02616 -0.04149 -0.02709 -0.0401 -0.02825 C -0.03871 -0.0294 -0.03715 -0.03079 -0.03541 -0.03195 C -0.03368 -0.03311 -0.03212 -0.0338 -0.03021 -0.0345 C -0.0283 -0.03519 -0.02639 -0.03588 -0.02413 -0.03681 C -0.02187 -0.03774 -0.01962 -0.03866 -0.01684 -0.03936 C -0.01406 -0.04005 -0.01041 -0.04098 -0.00694 -0.04167 C -0.00347 -0.04237 0.00035 -0.04283 0.00365 -0.04306 C 0.00695 -0.04329 0.0092 -0.04375 0.01285 -0.04375 C 0.01649 -0.04375 0.02205 -0.04329 0.02552 -0.04283 C 0.02899 -0.04237 0.03073 -0.04213 0.03368 -0.04167 C 0.03663 -0.04121 0.04045 -0.04051 0.04306 -0.04005 C 0.04566 -0.03959 0.04774 -0.03889 0.04931 -0.0382 C 0.05087 -0.0375 0.05174 -0.03612 0.05261 -0.03542 C 0.05347 -0.03473 0.05417 -0.03473 0.05469 -0.0338 C 0.05521 -0.03288 0.05608 -0.03125 0.05625 -0.02987 C 0.05643 -0.02848 0.05608 -0.02639 0.05556 -0.025 C 0.05504 -0.02362 0.05417 -0.02315 0.05313 -0.022 C 0.05209 -0.02084 0.05087 -0.01922 0.04948 -0.01806 C 0.04809 -0.0169 0.04618 -0.01598 0.04479 -0.01505 C 0.0434 -0.01413 0.04254 -0.01343 0.04097 -0.0125 C 0.03941 -0.01158 0.03785 -0.01088 0.03542 -0.00973 C 0.03299 -0.00857 0.02899 -0.00718 0.02604 -0.00602 C 0.02309 -0.00487 0.02066 -0.00348 0.01806 -0.00278 C 0.01545 -0.00209 0.0132 -0.00186 0.01077 -0.00139 C 0.00834 -0.00093 0.00538 4.81481E-6 0.00347 0.00023 C 0.00156 0.00046 0.00174 0.00069 -0.00017 0.00069 Z " pathEditMode="relative" ptsTypes="aaaaaaaaaaaaaaaaaaaaaaaaaaaaaaaaaaaaaaa">
                                      <p:cBhvr>
                                        <p:cTn id="18" dur="15000" fill="hold"/>
                                        <p:tgtEl>
                                          <p:spTgt spid="80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019" grpId="0" animBg="1"/>
      <p:bldP spid="80045" grpId="0" animBg="1"/>
      <p:bldP spid="80045" grpId="1" animBg="1"/>
      <p:bldP spid="80112" grpId="0" animBg="1"/>
      <p:bldP spid="80124" grpId="0" animBg="1"/>
    </p:bld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Selling a Product or Service</Template>
  <TotalTime>12254</TotalTime>
  <Words>162</Words>
  <Application>Microsoft Office PowerPoint</Application>
  <PresentationFormat>Presentazione su schermo (4:3)</PresentationFormat>
  <Paragraphs>90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16" baseType="lpstr">
      <vt:lpstr>Arial</vt:lpstr>
      <vt:lpstr>Calibri</vt:lpstr>
      <vt:lpstr>Mistral</vt:lpstr>
      <vt:lpstr>Syastro</vt:lpstr>
      <vt:lpstr>GreekC</vt:lpstr>
      <vt:lpstr>GreekS</vt:lpstr>
      <vt:lpstr>Arial Narrow</vt:lpstr>
      <vt:lpstr>Consolas</vt:lpstr>
      <vt:lpstr>Bradley Hand ITC</vt:lpstr>
      <vt:lpstr>Gigi</vt:lpstr>
      <vt:lpstr>Italic</vt:lpstr>
      <vt:lpstr>Times New Roman</vt:lpstr>
      <vt:lpstr>Symbol</vt:lpstr>
      <vt:lpstr>Verdana</vt:lpstr>
      <vt:lpstr>Struttura predefinita</vt:lpstr>
      <vt:lpstr>Diapositiva 1</vt:lpstr>
    </vt:vector>
  </TitlesOfParts>
  <Company> Architettura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Bioclimatica</dc:title>
  <dc:creator>Pino Devito</dc:creator>
  <cp:lastModifiedBy>pino</cp:lastModifiedBy>
  <cp:revision>371</cp:revision>
  <dcterms:created xsi:type="dcterms:W3CDTF">2005-12-01T18:44:05Z</dcterms:created>
  <dcterms:modified xsi:type="dcterms:W3CDTF">2011-09-07T07:14:51Z</dcterms:modified>
</cp:coreProperties>
</file>